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7" r:id="rId2"/>
    <p:sldId id="291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2" r:id="rId34"/>
    <p:sldId id="290" r:id="rId35"/>
    <p:sldId id="293" r:id="rId36"/>
    <p:sldId id="299" r:id="rId37"/>
    <p:sldId id="306" r:id="rId38"/>
    <p:sldId id="307" r:id="rId39"/>
    <p:sldId id="308" r:id="rId40"/>
    <p:sldId id="311" r:id="rId41"/>
    <p:sldId id="312" r:id="rId42"/>
    <p:sldId id="313" r:id="rId43"/>
    <p:sldId id="315" r:id="rId44"/>
    <p:sldId id="304" r:id="rId45"/>
    <p:sldId id="310" r:id="rId46"/>
    <p:sldId id="309" r:id="rId47"/>
    <p:sldId id="300" r:id="rId48"/>
    <p:sldId id="302" r:id="rId49"/>
    <p:sldId id="314" r:id="rId50"/>
    <p:sldId id="316" r:id="rId51"/>
    <p:sldId id="317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3" r:id="rId63"/>
    <p:sldId id="332" r:id="rId64"/>
    <p:sldId id="319" r:id="rId65"/>
    <p:sldId id="320" r:id="rId66"/>
    <p:sldId id="335" r:id="rId67"/>
    <p:sldId id="32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10"/>
  </p:normalViewPr>
  <p:slideViewPr>
    <p:cSldViewPr snapToGrid="0" snapToObjects="1">
      <p:cViewPr varScale="1">
        <p:scale>
          <a:sx n="99" d="100"/>
          <a:sy n="99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4C01-F561-2D43-B211-E3EC66D5A22D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5405-7873-644B-9B03-B2F34D6969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78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40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6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9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2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9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70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6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9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89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34292-22AC-694D-B732-954CC27AF407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9529-F354-CF40-B5B1-27D50DFD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62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rustotal.com/intelligenc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Oli Bills</a:t>
            </a:r>
          </a:p>
          <a:p>
            <a:r>
              <a:rPr lang="en-US" dirty="0" err="1" smtClean="0"/>
              <a:t>ofb@ecs.soton.ac.uk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malware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4992221"/>
            <a:ext cx="5915025" cy="816909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You pay the price another way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You’d be amazed how many of the malware samples are these...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3" y="2009775"/>
            <a:ext cx="3038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Information stealing</a:t>
            </a:r>
          </a:p>
          <a:p>
            <a:pPr lvl="1"/>
            <a:r>
              <a:rPr lang="en-US" dirty="0"/>
              <a:t>Remote access</a:t>
            </a:r>
          </a:p>
          <a:p>
            <a:pPr lvl="2"/>
            <a:r>
              <a:rPr lang="en-US" dirty="0"/>
              <a:t>Backdoor</a:t>
            </a:r>
          </a:p>
          <a:p>
            <a:pPr lvl="2"/>
            <a:r>
              <a:rPr lang="en-US" dirty="0"/>
              <a:t>Botnet</a:t>
            </a:r>
          </a:p>
          <a:p>
            <a:pPr lvl="1"/>
            <a:r>
              <a:rPr lang="en-US" dirty="0"/>
              <a:t>Ransomware</a:t>
            </a:r>
          </a:p>
          <a:p>
            <a:pPr lvl="1"/>
            <a:r>
              <a:rPr lang="en-US" dirty="0"/>
              <a:t>Rootkit</a:t>
            </a:r>
          </a:p>
          <a:p>
            <a:pPr lvl="1"/>
            <a:r>
              <a:rPr lang="en-US" dirty="0"/>
              <a:t>Scareware</a:t>
            </a:r>
          </a:p>
          <a:p>
            <a:pPr lvl="1"/>
            <a:r>
              <a:rPr lang="en-US" dirty="0"/>
              <a:t>Downloader</a:t>
            </a:r>
          </a:p>
          <a:p>
            <a:pPr lvl="1"/>
            <a:r>
              <a:rPr lang="en-US" dirty="0"/>
              <a:t>Launcher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Stealing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Collect information from computer and send it to the attacker</a:t>
            </a:r>
          </a:p>
          <a:p>
            <a:r>
              <a:rPr lang="en-GB" dirty="0" err="1" smtClean="0"/>
              <a:t>Keyloggers</a:t>
            </a:r>
            <a:r>
              <a:rPr lang="en-GB" dirty="0" smtClean="0"/>
              <a:t>: Actively recording everything typed</a:t>
            </a:r>
          </a:p>
          <a:p>
            <a:r>
              <a:rPr lang="en-GB" dirty="0" smtClean="0"/>
              <a:t>Sniffers: Monitor for anything that looks interested</a:t>
            </a:r>
          </a:p>
          <a:p>
            <a:r>
              <a:rPr lang="en-GB" dirty="0" smtClean="0"/>
              <a:t>Password stealers: Grab autocomplete and password information from web browsers and send them off</a:t>
            </a:r>
          </a:p>
          <a:p>
            <a:r>
              <a:rPr lang="en-GB" dirty="0" smtClean="0"/>
              <a:t>Intercepting: Browser extensions, proxy or similar technologies to intercept and manipulate web traffic</a:t>
            </a:r>
          </a:p>
          <a:p>
            <a:pPr lvl="1"/>
            <a:r>
              <a:rPr lang="en-GB" dirty="0" err="1" smtClean="0"/>
              <a:t>Ebay</a:t>
            </a:r>
            <a:r>
              <a:rPr lang="en-GB" dirty="0" smtClean="0"/>
              <a:t>, Amazon, your bank</a:t>
            </a:r>
            <a:r>
              <a:rPr lang="is-IS" dirty="0" smtClean="0"/>
              <a:t>…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353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Remote Access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Backdoor</a:t>
            </a:r>
          </a:p>
          <a:p>
            <a:pPr lvl="1"/>
            <a:r>
              <a:rPr lang="en-GB" dirty="0" smtClean="0"/>
              <a:t>Allows an attacker remote access</a:t>
            </a:r>
          </a:p>
          <a:p>
            <a:pPr lvl="1"/>
            <a:r>
              <a:rPr lang="en-GB" dirty="0" smtClean="0"/>
              <a:t>Commonly a remote shell</a:t>
            </a:r>
          </a:p>
          <a:p>
            <a:r>
              <a:rPr lang="en-GB" dirty="0" smtClean="0"/>
              <a:t>Botnet</a:t>
            </a:r>
          </a:p>
          <a:p>
            <a:pPr lvl="1"/>
            <a:r>
              <a:rPr lang="en-GB" dirty="0" smtClean="0"/>
              <a:t>P2P networks, IRC, Twitter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Listen and wait for commands</a:t>
            </a:r>
          </a:p>
          <a:p>
            <a:pPr lvl="2"/>
            <a:r>
              <a:rPr lang="is-IS" dirty="0" smtClean="0"/>
              <a:t>Download this</a:t>
            </a:r>
          </a:p>
          <a:p>
            <a:pPr lvl="2"/>
            <a:r>
              <a:rPr lang="is-IS" dirty="0" smtClean="0"/>
              <a:t>Execute this</a:t>
            </a:r>
          </a:p>
          <a:p>
            <a:pPr lvl="2"/>
            <a:r>
              <a:rPr lang="is-IS" dirty="0" smtClean="0"/>
              <a:t>Send data</a:t>
            </a:r>
          </a:p>
          <a:p>
            <a:pPr lvl="2"/>
            <a:r>
              <a:rPr lang="is-IS" dirty="0" smtClean="0"/>
              <a:t>Send a photo from the webcam...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9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Remote Access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4851026"/>
            <a:ext cx="5915025" cy="638946"/>
          </a:xfrm>
        </p:spPr>
        <p:txBody>
          <a:bodyPr>
            <a:normAutofit fontScale="92500"/>
          </a:bodyPr>
          <a:lstStyle/>
          <a:p>
            <a:r>
              <a:rPr lang="en-GB" smtClean="0"/>
              <a:t>Just don’t leave your botnet unprotected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77" y="1936377"/>
            <a:ext cx="5325035" cy="29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Ransomware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Hold all of your important files to ransom, only once it’s too late</a:t>
            </a:r>
          </a:p>
          <a:p>
            <a:r>
              <a:rPr lang="en-GB" dirty="0" smtClean="0"/>
              <a:t>Silently install, and start encrypting files in the background that you’re not using</a:t>
            </a:r>
          </a:p>
          <a:p>
            <a:r>
              <a:rPr lang="en-GB" dirty="0" smtClean="0"/>
              <a:t>Ideally, </a:t>
            </a:r>
            <a:r>
              <a:rPr lang="en-GB" dirty="0"/>
              <a:t>u</a:t>
            </a:r>
            <a:r>
              <a:rPr lang="en-GB" dirty="0" smtClean="0"/>
              <a:t>sing asymmetric encryption, so you’d never have had the key on the system</a:t>
            </a:r>
          </a:p>
          <a:p>
            <a:r>
              <a:rPr lang="en-GB" dirty="0" smtClean="0"/>
              <a:t>Once everything is encrypted, inform the user and demand money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89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Ransomware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910358"/>
            <a:ext cx="57150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Ransomware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thing that amuses me?</a:t>
            </a:r>
          </a:p>
          <a:p>
            <a:pPr lvl="1"/>
            <a:r>
              <a:rPr lang="en-GB" dirty="0" smtClean="0"/>
              <a:t>They have support hotlines</a:t>
            </a:r>
            <a:r>
              <a:rPr lang="is-IS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11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Ransomware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are getting more clever</a:t>
            </a:r>
          </a:p>
          <a:p>
            <a:r>
              <a:rPr lang="en-GB" dirty="0" smtClean="0"/>
              <a:t>Sticking around for a while</a:t>
            </a:r>
          </a:p>
          <a:p>
            <a:pPr lvl="1"/>
            <a:r>
              <a:rPr lang="en-GB" dirty="0" smtClean="0"/>
              <a:t>Install a filter, that decrypts data on the fly unseen by the user, so their data is encrypted and they don’t realise it</a:t>
            </a:r>
          </a:p>
          <a:p>
            <a:pPr lvl="1"/>
            <a:r>
              <a:rPr lang="en-GB" dirty="0" smtClean="0"/>
              <a:t>Backups continue to run for a while, until it’s in all the backups</a:t>
            </a:r>
          </a:p>
          <a:p>
            <a:pPr lvl="1"/>
            <a:r>
              <a:rPr lang="en-GB" dirty="0" smtClean="0"/>
              <a:t>At some point in the future, the filter destroys itself along with the decryption key</a:t>
            </a:r>
          </a:p>
          <a:p>
            <a:pPr lvl="1"/>
            <a:r>
              <a:rPr lang="en-GB" dirty="0" smtClean="0"/>
              <a:t>Now your files and your backups are lost!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17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Scareware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Similar idea, but more removable</a:t>
            </a:r>
          </a:p>
          <a:p>
            <a:r>
              <a:rPr lang="en-GB" dirty="0" smtClean="0"/>
              <a:t>Scare the user into thinking they have to pay to get their computer back</a:t>
            </a:r>
          </a:p>
          <a:p>
            <a:r>
              <a:rPr lang="en-GB" dirty="0" smtClean="0"/>
              <a:t>Generally disable general computer operation</a:t>
            </a:r>
          </a:p>
          <a:p>
            <a:pPr lvl="1"/>
            <a:r>
              <a:rPr lang="en-GB" dirty="0" smtClean="0"/>
              <a:t>But we know better</a:t>
            </a:r>
            <a:r>
              <a:rPr lang="is-IS" dirty="0" smtClean="0"/>
              <a:t>…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46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Last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Code review</a:t>
            </a:r>
          </a:p>
          <a:p>
            <a:r>
              <a:rPr lang="en-GB" dirty="0" smtClean="0"/>
              <a:t>Analysis of programs</a:t>
            </a:r>
          </a:p>
          <a:p>
            <a:r>
              <a:rPr lang="en-GB" dirty="0" smtClean="0"/>
              <a:t>Static analysis</a:t>
            </a:r>
          </a:p>
          <a:p>
            <a:pPr lvl="1"/>
            <a:r>
              <a:rPr lang="en-GB" dirty="0" smtClean="0"/>
              <a:t>Without running the program</a:t>
            </a:r>
          </a:p>
          <a:p>
            <a:r>
              <a:rPr lang="en-GB" dirty="0" smtClean="0"/>
              <a:t>Different forms</a:t>
            </a:r>
          </a:p>
          <a:p>
            <a:pPr lvl="1"/>
            <a:r>
              <a:rPr lang="en-GB" dirty="0" smtClean="0"/>
              <a:t>With the source code</a:t>
            </a:r>
          </a:p>
          <a:p>
            <a:pPr lvl="1"/>
            <a:r>
              <a:rPr lang="en-GB" dirty="0" smtClean="0"/>
              <a:t>With the byte code</a:t>
            </a:r>
          </a:p>
          <a:p>
            <a:pPr lvl="1"/>
            <a:r>
              <a:rPr lang="en-GB" dirty="0" smtClean="0"/>
              <a:t>With the machine code</a:t>
            </a:r>
          </a:p>
          <a:p>
            <a:r>
              <a:rPr lang="en-GB" dirty="0" smtClean="0"/>
              <a:t>Different perspectives</a:t>
            </a:r>
          </a:p>
          <a:p>
            <a:pPr lvl="1"/>
            <a:r>
              <a:rPr lang="en-GB" dirty="0" smtClean="0"/>
              <a:t>What can we find from the executable?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02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Scareware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25245"/>
            <a:ext cx="6858000" cy="38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Rootkit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Hooking into operating system calls and changing their behaviour</a:t>
            </a:r>
          </a:p>
          <a:p>
            <a:pPr lvl="1"/>
            <a:r>
              <a:rPr lang="en-GB" dirty="0" smtClean="0"/>
              <a:t>Conceal the payload</a:t>
            </a:r>
          </a:p>
          <a:p>
            <a:pPr lvl="1"/>
            <a:r>
              <a:rPr lang="en-GB" dirty="0" smtClean="0"/>
              <a:t>If you can’t see it, you can’t easily remove it</a:t>
            </a:r>
          </a:p>
          <a:p>
            <a:pPr lvl="2"/>
            <a:r>
              <a:rPr lang="en-GB" dirty="0" smtClean="0"/>
              <a:t>Or even know it’s there</a:t>
            </a:r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Common examples</a:t>
            </a:r>
          </a:p>
          <a:p>
            <a:pPr lvl="1"/>
            <a:r>
              <a:rPr lang="en-GB" dirty="0" smtClean="0"/>
              <a:t>File and directory hiding</a:t>
            </a:r>
          </a:p>
          <a:p>
            <a:pPr lvl="1"/>
            <a:r>
              <a:rPr lang="en-GB" dirty="0" smtClean="0"/>
              <a:t>Process hiding</a:t>
            </a:r>
          </a:p>
          <a:p>
            <a:pPr lvl="1"/>
            <a:r>
              <a:rPr lang="en-GB" dirty="0" smtClean="0"/>
              <a:t>Registry hiding</a:t>
            </a:r>
          </a:p>
          <a:p>
            <a:pPr lvl="1"/>
            <a:r>
              <a:rPr lang="en-GB" dirty="0" smtClean="0"/>
              <a:t>Falsified files</a:t>
            </a:r>
          </a:p>
          <a:p>
            <a:pPr lvl="1"/>
            <a:r>
              <a:rPr lang="en-GB" dirty="0" smtClean="0"/>
              <a:t>Preventing applications from running</a:t>
            </a:r>
          </a:p>
          <a:p>
            <a:pPr lvl="1"/>
            <a:r>
              <a:rPr lang="en-GB" dirty="0" smtClean="0"/>
              <a:t>Resisting removal</a:t>
            </a:r>
          </a:p>
        </p:txBody>
      </p:sp>
    </p:spTree>
    <p:extLst>
      <p:ext uri="{BB962C8B-B14F-4D97-AF65-F5344CB8AC3E}">
        <p14:creationId xmlns:p14="http://schemas.microsoft.com/office/powerpoint/2010/main" val="1614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Downloaders and Launchers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Specific standalone code to bundle other malware</a:t>
            </a:r>
          </a:p>
          <a:p>
            <a:r>
              <a:rPr lang="en-GB" dirty="0" smtClean="0"/>
              <a:t>Downloaders/Droppers</a:t>
            </a:r>
          </a:p>
          <a:p>
            <a:pPr lvl="1"/>
            <a:r>
              <a:rPr lang="en-GB" dirty="0" smtClean="0"/>
              <a:t>Minimal applications whose sole goal is to download malware and execute it</a:t>
            </a:r>
          </a:p>
          <a:p>
            <a:r>
              <a:rPr lang="en-GB" dirty="0" smtClean="0"/>
              <a:t>Launchers</a:t>
            </a:r>
          </a:p>
          <a:p>
            <a:pPr lvl="1"/>
            <a:r>
              <a:rPr lang="en-GB" dirty="0" smtClean="0"/>
              <a:t>To launch other malware</a:t>
            </a:r>
          </a:p>
          <a:p>
            <a:pPr lvl="1"/>
            <a:r>
              <a:rPr lang="en-GB" dirty="0" smtClean="0"/>
              <a:t>Generally to make use of exploits and launch in a specific way</a:t>
            </a:r>
          </a:p>
          <a:p>
            <a:pPr lvl="2"/>
            <a:r>
              <a:rPr lang="en-GB" dirty="0" smtClean="0"/>
              <a:t>Bypassing UAC</a:t>
            </a:r>
          </a:p>
          <a:p>
            <a:pPr lvl="2"/>
            <a:r>
              <a:rPr lang="en-GB" dirty="0" smtClean="0"/>
              <a:t>Elevating to SYSTEM privileges</a:t>
            </a:r>
          </a:p>
          <a:p>
            <a:pPr lvl="2"/>
            <a:r>
              <a:rPr lang="en-GB" dirty="0" smtClean="0"/>
              <a:t>Other operating system exploits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86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Malware is all over the place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Windows</a:t>
            </a:r>
          </a:p>
          <a:p>
            <a:pPr lvl="1"/>
            <a:r>
              <a:rPr lang="en-GB" dirty="0" smtClean="0"/>
              <a:t>Primarily</a:t>
            </a:r>
          </a:p>
          <a:p>
            <a:r>
              <a:rPr lang="en-GB" dirty="0" smtClean="0"/>
              <a:t>Mac</a:t>
            </a:r>
          </a:p>
          <a:p>
            <a:pPr lvl="1"/>
            <a:r>
              <a:rPr lang="en-GB" dirty="0" smtClean="0"/>
              <a:t>Growing!</a:t>
            </a:r>
          </a:p>
          <a:p>
            <a:pPr lvl="1"/>
            <a:r>
              <a:rPr lang="en-GB" dirty="0" smtClean="0"/>
              <a:t>Had to clean my friends Mac for the first time!</a:t>
            </a:r>
          </a:p>
          <a:p>
            <a:r>
              <a:rPr lang="en-GB" dirty="0" smtClean="0"/>
              <a:t>Linux</a:t>
            </a:r>
          </a:p>
          <a:p>
            <a:pPr lvl="1"/>
            <a:r>
              <a:rPr lang="en-GB" dirty="0" smtClean="0"/>
              <a:t>Compromise the server, that’s a lot of resources you’ve just gained</a:t>
            </a:r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Android</a:t>
            </a:r>
          </a:p>
          <a:p>
            <a:pPr lvl="1"/>
            <a:r>
              <a:rPr lang="en-GB" dirty="0" smtClean="0"/>
              <a:t>The Play store won’t protect you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Sideloading is even worse</a:t>
            </a:r>
          </a:p>
          <a:p>
            <a:pPr lvl="1"/>
            <a:r>
              <a:rPr lang="is-IS" dirty="0" smtClean="0"/>
              <a:t>A growing minefield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6326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Portable Execute format (PE)</a:t>
            </a:r>
          </a:p>
          <a:p>
            <a:r>
              <a:rPr lang="en-GB" dirty="0" smtClean="0"/>
              <a:t>Linking</a:t>
            </a:r>
          </a:p>
          <a:p>
            <a:pPr lvl="1"/>
            <a:r>
              <a:rPr lang="en-GB" dirty="0" smtClean="0"/>
              <a:t>Static: Code from library is in executable</a:t>
            </a:r>
          </a:p>
          <a:p>
            <a:pPr lvl="1"/>
            <a:r>
              <a:rPr lang="en-GB" dirty="0" smtClean="0"/>
              <a:t>Dynamic: Imports listed, OS loads at start</a:t>
            </a:r>
          </a:p>
          <a:p>
            <a:pPr lvl="1"/>
            <a:r>
              <a:rPr lang="en-GB" dirty="0" smtClean="0"/>
              <a:t>Runtime: Connect to libraries only when function needed</a:t>
            </a:r>
          </a:p>
          <a:p>
            <a:r>
              <a:rPr lang="en-GB" dirty="0" smtClean="0"/>
              <a:t>PE Header</a:t>
            </a:r>
          </a:p>
          <a:p>
            <a:pPr lvl="1"/>
            <a:r>
              <a:rPr lang="en-GB" dirty="0" smtClean="0"/>
              <a:t>Information about the entire file</a:t>
            </a:r>
          </a:p>
          <a:p>
            <a:pPr lvl="1"/>
            <a:r>
              <a:rPr lang="en-GB" dirty="0" smtClean="0"/>
              <a:t>Type of code</a:t>
            </a:r>
          </a:p>
          <a:p>
            <a:pPr lvl="1"/>
            <a:r>
              <a:rPr lang="en-GB" dirty="0" smtClean="0"/>
              <a:t>Flags (e.g. executable, DLL)</a:t>
            </a:r>
          </a:p>
          <a:p>
            <a:pPr lvl="1"/>
            <a:r>
              <a:rPr lang="en-GB" dirty="0" smtClean="0"/>
              <a:t>Linking information</a:t>
            </a:r>
          </a:p>
          <a:p>
            <a:pPr lvl="1"/>
            <a:r>
              <a:rPr lang="en-GB" dirty="0" smtClean="0"/>
              <a:t>Size and memory information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94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PE Sections</a:t>
            </a:r>
          </a:p>
          <a:p>
            <a:pPr lvl="1"/>
            <a:r>
              <a:rPr lang="en-GB" dirty="0" smtClean="0"/>
              <a:t>PE file made up of sections</a:t>
            </a:r>
          </a:p>
          <a:p>
            <a:pPr lvl="1"/>
            <a:r>
              <a:rPr lang="en-GB" dirty="0" smtClean="0"/>
              <a:t>Sections have names, flags (e.g. executable) and content</a:t>
            </a:r>
          </a:p>
          <a:p>
            <a:pPr lvl="1"/>
            <a:r>
              <a:rPr lang="en-GB" dirty="0" smtClean="0"/>
              <a:t>Typical layout:</a:t>
            </a:r>
          </a:p>
          <a:p>
            <a:pPr lvl="2"/>
            <a:r>
              <a:rPr lang="en-GB" dirty="0" smtClean="0"/>
              <a:t>.text</a:t>
            </a:r>
          </a:p>
          <a:p>
            <a:pPr lvl="3"/>
            <a:r>
              <a:rPr lang="en-GB" dirty="0" smtClean="0"/>
              <a:t>Instructions – what the CPU executes</a:t>
            </a:r>
          </a:p>
          <a:p>
            <a:pPr lvl="3"/>
            <a:r>
              <a:rPr lang="en-GB" dirty="0" smtClean="0"/>
              <a:t>Contains the executable code</a:t>
            </a:r>
          </a:p>
          <a:p>
            <a:pPr lvl="2"/>
            <a:r>
              <a:rPr lang="en-GB" dirty="0" smtClean="0"/>
              <a:t>.</a:t>
            </a:r>
            <a:r>
              <a:rPr lang="en-GB" dirty="0" err="1" smtClean="0"/>
              <a:t>rdata</a:t>
            </a:r>
            <a:endParaRPr lang="en-GB" dirty="0" smtClean="0"/>
          </a:p>
          <a:p>
            <a:pPr lvl="3"/>
            <a:r>
              <a:rPr lang="en-GB" dirty="0" smtClean="0"/>
              <a:t>Imports and exports</a:t>
            </a:r>
          </a:p>
          <a:p>
            <a:pPr lvl="2"/>
            <a:r>
              <a:rPr lang="en-GB" dirty="0" smtClean="0"/>
              <a:t>.data</a:t>
            </a:r>
          </a:p>
          <a:p>
            <a:pPr lvl="3"/>
            <a:r>
              <a:rPr lang="en-GB" dirty="0" smtClean="0"/>
              <a:t>Global data for the program</a:t>
            </a:r>
          </a:p>
          <a:p>
            <a:pPr lvl="2"/>
            <a:r>
              <a:rPr lang="en-GB" dirty="0" smtClean="0"/>
              <a:t>.</a:t>
            </a:r>
            <a:r>
              <a:rPr lang="en-GB" dirty="0" err="1" smtClean="0"/>
              <a:t>rsrc</a:t>
            </a:r>
            <a:endParaRPr lang="en-GB" dirty="0" smtClean="0"/>
          </a:p>
          <a:p>
            <a:pPr lvl="3"/>
            <a:r>
              <a:rPr lang="en-GB" dirty="0" smtClean="0"/>
              <a:t>Resources used by the program (e.g. icons, dialogs, strings)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57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 Execution</a:t>
            </a:r>
          </a:p>
          <a:p>
            <a:endParaRPr lang="en-GB" dirty="0" smtClean="0"/>
          </a:p>
          <a:p>
            <a:r>
              <a:rPr lang="en-GB" dirty="0" smtClean="0"/>
              <a:t>Extract entry point, heap and stack sizes from  PE header</a:t>
            </a:r>
          </a:p>
          <a:p>
            <a:r>
              <a:rPr lang="en-GB" dirty="0" smtClean="0"/>
              <a:t>Iterate through sections and load into virtual memory</a:t>
            </a:r>
          </a:p>
          <a:p>
            <a:r>
              <a:rPr lang="en-GB" dirty="0" smtClean="0"/>
              <a:t>Find address of entry point from symbol table</a:t>
            </a:r>
          </a:p>
          <a:p>
            <a:r>
              <a:rPr lang="en-GB" dirty="0" smtClean="0"/>
              <a:t>Load imports</a:t>
            </a:r>
          </a:p>
          <a:p>
            <a:r>
              <a:rPr lang="en-GB" dirty="0" smtClean="0"/>
              <a:t>Create a new thread at that address, and execute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5353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Linking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Imports</a:t>
            </a:r>
          </a:p>
          <a:p>
            <a:pPr lvl="1"/>
            <a:r>
              <a:rPr lang="en-GB" dirty="0" smtClean="0"/>
              <a:t>What will be called outside</a:t>
            </a:r>
          </a:p>
          <a:p>
            <a:pPr lvl="1"/>
            <a:r>
              <a:rPr lang="en-GB" dirty="0" smtClean="0"/>
              <a:t>DLLs – libraries of functions that you can use</a:t>
            </a:r>
          </a:p>
          <a:p>
            <a:pPr lvl="1"/>
            <a:r>
              <a:rPr lang="en-GB" dirty="0" smtClean="0"/>
              <a:t>You will get used to seeing certain DLLs</a:t>
            </a:r>
          </a:p>
          <a:p>
            <a:pPr lvl="2"/>
            <a:r>
              <a:rPr lang="en-GB" dirty="0" smtClean="0"/>
              <a:t>Kernel32.dll – Core functionality (memory, files, hardware)</a:t>
            </a:r>
          </a:p>
          <a:p>
            <a:pPr lvl="2"/>
            <a:r>
              <a:rPr lang="en-GB" dirty="0" smtClean="0"/>
              <a:t>Advapi32.dll – Windows components (service manger, registry)</a:t>
            </a:r>
          </a:p>
          <a:p>
            <a:pPr lvl="2"/>
            <a:r>
              <a:rPr lang="en-GB" dirty="0" smtClean="0"/>
              <a:t>User32.dll - User interface components</a:t>
            </a:r>
          </a:p>
          <a:p>
            <a:pPr lvl="2"/>
            <a:r>
              <a:rPr lang="en-GB" dirty="0" smtClean="0"/>
              <a:t>Gdi32.dll – Display</a:t>
            </a:r>
          </a:p>
          <a:p>
            <a:pPr lvl="2"/>
            <a:r>
              <a:rPr lang="en-GB" dirty="0" err="1" smtClean="0"/>
              <a:t>Ntdll.dll</a:t>
            </a:r>
            <a:r>
              <a:rPr lang="en-GB" dirty="0" smtClean="0"/>
              <a:t> – Interface to windows kernel</a:t>
            </a:r>
          </a:p>
          <a:p>
            <a:pPr lvl="2"/>
            <a:r>
              <a:rPr lang="en-GB" dirty="0" smtClean="0"/>
              <a:t>WSock32.dll/WS2_32.dll – Winsock (network)</a:t>
            </a:r>
          </a:p>
          <a:p>
            <a:pPr lvl="2"/>
            <a:r>
              <a:rPr lang="en-GB" dirty="0" err="1" smtClean="0"/>
              <a:t>Wininet.dll</a:t>
            </a:r>
            <a:r>
              <a:rPr lang="en-GB" dirty="0" smtClean="0"/>
              <a:t> – High level networking functions</a:t>
            </a:r>
          </a:p>
          <a:p>
            <a:r>
              <a:rPr lang="en-GB" dirty="0" smtClean="0"/>
              <a:t>Exports</a:t>
            </a:r>
          </a:p>
          <a:p>
            <a:pPr lvl="1"/>
            <a:r>
              <a:rPr lang="en-GB" dirty="0" smtClean="0"/>
              <a:t>What can be called inside</a:t>
            </a:r>
          </a:p>
          <a:p>
            <a:pPr lvl="2"/>
            <a:r>
              <a:rPr lang="en-GB" dirty="0" err="1" smtClean="0"/>
              <a:t>Dllmain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16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Persistence</a:t>
            </a:r>
          </a:p>
          <a:p>
            <a:r>
              <a:rPr lang="en-US" dirty="0"/>
              <a:t>Stealth</a:t>
            </a:r>
          </a:p>
          <a:p>
            <a:pPr lvl="1"/>
            <a:r>
              <a:rPr lang="en-US" dirty="0"/>
              <a:t>Appearing legitimate</a:t>
            </a:r>
          </a:p>
          <a:p>
            <a:pPr lvl="1"/>
            <a:r>
              <a:rPr lang="en-US" dirty="0"/>
              <a:t>Hiding in other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Packing</a:t>
            </a:r>
          </a:p>
          <a:p>
            <a:r>
              <a:rPr lang="en-US" dirty="0" smtClean="0"/>
              <a:t>Obfuscation</a:t>
            </a:r>
          </a:p>
          <a:p>
            <a:r>
              <a:rPr lang="en-US" dirty="0" smtClean="0"/>
              <a:t>Rootkits</a:t>
            </a:r>
          </a:p>
          <a:p>
            <a:r>
              <a:rPr lang="en-US" dirty="0" smtClean="0"/>
              <a:t>Anti-analysis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1604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Persistence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Malware generally needs to persist between system boots</a:t>
            </a:r>
          </a:p>
          <a:p>
            <a:pPr lvl="1"/>
            <a:r>
              <a:rPr lang="en-GB" dirty="0" smtClean="0"/>
              <a:t>Although becoming less important these days with “always-on” systems</a:t>
            </a:r>
          </a:p>
          <a:p>
            <a:r>
              <a:rPr lang="en-GB" dirty="0" smtClean="0"/>
              <a:t>How can they make sure they load each time?</a:t>
            </a:r>
          </a:p>
          <a:p>
            <a:pPr lvl="1"/>
            <a:r>
              <a:rPr lang="en-GB" dirty="0" smtClean="0"/>
              <a:t>Logon (Shell, Run)</a:t>
            </a:r>
          </a:p>
          <a:p>
            <a:pPr lvl="1"/>
            <a:r>
              <a:rPr lang="en-GB" dirty="0" smtClean="0"/>
              <a:t>Explorer hooks</a:t>
            </a:r>
          </a:p>
          <a:p>
            <a:pPr lvl="1"/>
            <a:r>
              <a:rPr lang="en-GB" dirty="0" smtClean="0"/>
              <a:t>Scheduled tasks</a:t>
            </a:r>
          </a:p>
          <a:p>
            <a:pPr lvl="1"/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Drivers</a:t>
            </a:r>
          </a:p>
          <a:p>
            <a:pPr lvl="1"/>
            <a:r>
              <a:rPr lang="en-GB" dirty="0" smtClean="0"/>
              <a:t>Boot execute</a:t>
            </a:r>
          </a:p>
          <a:p>
            <a:pPr lvl="1"/>
            <a:r>
              <a:rPr lang="en-GB" dirty="0" err="1" smtClean="0"/>
              <a:t>AppInit</a:t>
            </a:r>
            <a:r>
              <a:rPr lang="en-GB" dirty="0" smtClean="0"/>
              <a:t> (DLL loaded into every application that starts)</a:t>
            </a:r>
          </a:p>
          <a:p>
            <a:r>
              <a:rPr lang="en-GB" dirty="0" smtClean="0"/>
              <a:t>Generally: Remove their persistence, remove the malware! </a:t>
            </a:r>
          </a:p>
        </p:txBody>
      </p:sp>
    </p:spTree>
    <p:extLst>
      <p:ext uri="{BB962C8B-B14F-4D97-AF65-F5344CB8AC3E}">
        <p14:creationId xmlns:p14="http://schemas.microsoft.com/office/powerpoint/2010/main" val="8633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introduction to Malware</a:t>
            </a:r>
          </a:p>
          <a:p>
            <a:pPr lvl="1"/>
            <a:r>
              <a:rPr lang="en-US" dirty="0"/>
              <a:t>Types of malware</a:t>
            </a:r>
          </a:p>
          <a:p>
            <a:pPr lvl="1"/>
            <a:r>
              <a:rPr lang="en-US" dirty="0"/>
              <a:t>Common techniques </a:t>
            </a:r>
            <a:r>
              <a:rPr lang="en-US" dirty="0" smtClean="0"/>
              <a:t>employed</a:t>
            </a:r>
          </a:p>
          <a:p>
            <a:r>
              <a:rPr lang="en-GB" dirty="0" smtClean="0"/>
              <a:t>Analysing</a:t>
            </a:r>
            <a:r>
              <a:rPr lang="en-US" dirty="0" smtClean="0"/>
              <a:t> Malware</a:t>
            </a:r>
          </a:p>
          <a:p>
            <a:pPr lvl="1"/>
            <a:r>
              <a:rPr lang="en-US" dirty="0" smtClean="0"/>
              <a:t>We don’t have the source code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Static analysis</a:t>
            </a:r>
          </a:p>
          <a:p>
            <a:pPr lvl="2"/>
            <a:r>
              <a:rPr lang="en-US" dirty="0" smtClean="0"/>
              <a:t>Basic static analysis: What we can learn from the outside</a:t>
            </a:r>
          </a:p>
          <a:p>
            <a:pPr lvl="2"/>
            <a:r>
              <a:rPr lang="en-US" dirty="0" smtClean="0"/>
              <a:t>Advanced static analysis: Digging deeper with </a:t>
            </a:r>
            <a:r>
              <a:rPr lang="en-US" dirty="0" err="1" smtClean="0"/>
              <a:t>dissasembly</a:t>
            </a:r>
            <a:endParaRPr lang="en-US" dirty="0" smtClean="0"/>
          </a:p>
          <a:p>
            <a:pPr lvl="1"/>
            <a:r>
              <a:rPr lang="en-US" dirty="0" smtClean="0"/>
              <a:t>Dynamic analysis</a:t>
            </a:r>
          </a:p>
          <a:p>
            <a:pPr lvl="2"/>
            <a:r>
              <a:rPr lang="en-US" dirty="0" smtClean="0"/>
              <a:t>Next week!</a:t>
            </a:r>
          </a:p>
        </p:txBody>
      </p:sp>
    </p:spTree>
    <p:extLst>
      <p:ext uri="{BB962C8B-B14F-4D97-AF65-F5344CB8AC3E}">
        <p14:creationId xmlns:p14="http://schemas.microsoft.com/office/powerpoint/2010/main" val="1113976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Persistence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There can be clever </a:t>
            </a:r>
            <a:r>
              <a:rPr lang="en-GB" dirty="0" err="1" smtClean="0"/>
              <a:t>technqiues</a:t>
            </a:r>
            <a:endParaRPr lang="en-GB" dirty="0" smtClean="0"/>
          </a:p>
          <a:p>
            <a:r>
              <a:rPr lang="en-GB" dirty="0" smtClean="0"/>
              <a:t>If the malware is running</a:t>
            </a:r>
          </a:p>
          <a:p>
            <a:pPr lvl="1"/>
            <a:r>
              <a:rPr lang="en-GB" dirty="0" smtClean="0"/>
              <a:t>Make it hard to stop the Malware once it is running</a:t>
            </a:r>
          </a:p>
          <a:p>
            <a:pPr lvl="1"/>
            <a:r>
              <a:rPr lang="en-GB" dirty="0" smtClean="0"/>
              <a:t>Prevent removing/changing the persistence</a:t>
            </a:r>
          </a:p>
          <a:p>
            <a:pPr lvl="1"/>
            <a:r>
              <a:rPr lang="en-GB" dirty="0" smtClean="0"/>
              <a:t>Hide the presence of persistence (Rootkit behaviour)</a:t>
            </a:r>
          </a:p>
          <a:p>
            <a:r>
              <a:rPr lang="en-GB" dirty="0" err="1" smtClean="0"/>
              <a:t>RunOnce</a:t>
            </a:r>
            <a:endParaRPr lang="en-GB" dirty="0" smtClean="0"/>
          </a:p>
          <a:p>
            <a:pPr lvl="1"/>
            <a:r>
              <a:rPr lang="en-GB" dirty="0" smtClean="0"/>
              <a:t>Every boot, the malware is loaded from the </a:t>
            </a:r>
            <a:r>
              <a:rPr lang="en-GB" dirty="0" err="1" smtClean="0"/>
              <a:t>RunOnce</a:t>
            </a:r>
            <a:r>
              <a:rPr lang="en-GB" dirty="0" smtClean="0"/>
              <a:t> key, then removed – but it’s in memory</a:t>
            </a:r>
          </a:p>
          <a:p>
            <a:pPr lvl="1"/>
            <a:r>
              <a:rPr lang="en-GB" dirty="0" smtClean="0"/>
              <a:t>No tools will show it as being persistent anywhere, as the </a:t>
            </a:r>
            <a:r>
              <a:rPr lang="en-GB" dirty="0" err="1" smtClean="0"/>
              <a:t>RunOnce</a:t>
            </a:r>
            <a:r>
              <a:rPr lang="en-GB" dirty="0" smtClean="0"/>
              <a:t> key is no longer populated</a:t>
            </a:r>
          </a:p>
          <a:p>
            <a:pPr lvl="1"/>
            <a:r>
              <a:rPr lang="en-GB" dirty="0" smtClean="0"/>
              <a:t>On a clean shutdown, write back to the </a:t>
            </a:r>
            <a:r>
              <a:rPr lang="en-GB" dirty="0" err="1" smtClean="0"/>
              <a:t>RunOnce</a:t>
            </a:r>
            <a:r>
              <a:rPr lang="en-GB" dirty="0" smtClean="0"/>
              <a:t> key</a:t>
            </a:r>
          </a:p>
          <a:p>
            <a:pPr lvl="1"/>
            <a:r>
              <a:rPr lang="en-GB" dirty="0" smtClean="0"/>
              <a:t>Solution: Don’t clean shutdown!</a:t>
            </a:r>
          </a:p>
        </p:txBody>
      </p:sp>
    </p:spTree>
    <p:extLst>
      <p:ext uri="{BB962C8B-B14F-4D97-AF65-F5344CB8AC3E}">
        <p14:creationId xmlns:p14="http://schemas.microsoft.com/office/powerpoint/2010/main" val="417079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Stealth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Camouflage against legitimate system files</a:t>
            </a:r>
          </a:p>
          <a:p>
            <a:pPr lvl="1"/>
            <a:r>
              <a:rPr lang="en-GB" dirty="0" smtClean="0"/>
              <a:t>Check digital signatures</a:t>
            </a:r>
          </a:p>
          <a:p>
            <a:r>
              <a:rPr lang="en-GB" dirty="0" smtClean="0"/>
              <a:t>Pretend to be Microsoft</a:t>
            </a:r>
          </a:p>
          <a:p>
            <a:pPr lvl="1"/>
            <a:r>
              <a:rPr lang="en-GB" dirty="0" smtClean="0"/>
              <a:t>Call your things stupid names, like KB138719.exe as a Windows update and put it in the updates folder</a:t>
            </a:r>
            <a:r>
              <a:rPr lang="is-IS" dirty="0" smtClean="0"/>
              <a:t>… Nobody will ever suspect!</a:t>
            </a:r>
          </a:p>
          <a:p>
            <a:r>
              <a:rPr lang="is-IS" dirty="0" smtClean="0"/>
              <a:t>Inject into other processes</a:t>
            </a:r>
          </a:p>
          <a:p>
            <a:pPr lvl="1"/>
            <a:r>
              <a:rPr lang="is-IS" dirty="0" smtClean="0"/>
              <a:t>Nobody would ever expect explorer.exe</a:t>
            </a:r>
          </a:p>
          <a:p>
            <a:r>
              <a:rPr lang="is-IS" dirty="0" smtClean="0"/>
              <a:t>Replace legitimate files</a:t>
            </a:r>
          </a:p>
          <a:p>
            <a:pPr lvl="1"/>
            <a:r>
              <a:rPr lang="is-IS" dirty="0" smtClean="0"/>
              <a:t>Legitimate + a little bit extra</a:t>
            </a:r>
          </a:p>
          <a:p>
            <a:r>
              <a:rPr lang="is-IS" dirty="0" smtClean="0"/>
              <a:t>Hiding from the operating system</a:t>
            </a:r>
          </a:p>
          <a:p>
            <a:pPr lvl="1"/>
            <a:r>
              <a:rPr lang="is-IS" dirty="0" smtClean="0"/>
              <a:t>Rootkit time!</a:t>
            </a:r>
          </a:p>
          <a:p>
            <a:r>
              <a:rPr lang="is-IS" dirty="0" smtClean="0"/>
              <a:t>Replace things that don’t get used often</a:t>
            </a:r>
          </a:p>
          <a:p>
            <a:pPr lvl="1"/>
            <a:r>
              <a:rPr lang="is-IS" dirty="0" smtClean="0"/>
              <a:t>Goodbye calculator... </a:t>
            </a:r>
            <a:r>
              <a:rPr lang="en-US" dirty="0" smtClean="0"/>
              <a:t>U</a:t>
            </a:r>
            <a:r>
              <a:rPr lang="is-IS" dirty="0" smtClean="0"/>
              <a:t>ntil next time!</a:t>
            </a:r>
          </a:p>
          <a:p>
            <a:r>
              <a:rPr lang="is-IS" dirty="0" smtClean="0"/>
              <a:t>How would you hide?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88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Packing and Obfuscation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889" y="1690688"/>
            <a:ext cx="8037511" cy="4430711"/>
          </a:xfrm>
        </p:spPr>
        <p:txBody>
          <a:bodyPr>
            <a:normAutofit/>
          </a:bodyPr>
          <a:lstStyle/>
          <a:p>
            <a:r>
              <a:rPr lang="en-GB" dirty="0" smtClean="0"/>
              <a:t>Take an application, then pack it inside a wrapper application</a:t>
            </a:r>
          </a:p>
          <a:p>
            <a:pPr lvl="1"/>
            <a:r>
              <a:rPr lang="en-GB" dirty="0" smtClean="0"/>
              <a:t>When the application is run, the inner application is unpacked into memory and executed</a:t>
            </a:r>
          </a:p>
          <a:p>
            <a:r>
              <a:rPr lang="en-GB" dirty="0" smtClean="0"/>
              <a:t>When you try to inspect the application, you only see the wrapper</a:t>
            </a:r>
          </a:p>
          <a:p>
            <a:pPr lvl="1"/>
            <a:r>
              <a:rPr lang="en-GB" dirty="0" smtClean="0"/>
              <a:t>Makes static analysis harder</a:t>
            </a:r>
          </a:p>
          <a:p>
            <a:pPr lvl="1"/>
            <a:r>
              <a:rPr lang="en-GB" dirty="0" smtClean="0"/>
              <a:t>Can’t look at the application and work out what it does</a:t>
            </a:r>
          </a:p>
          <a:p>
            <a:r>
              <a:rPr lang="en-GB" dirty="0" smtClean="0"/>
              <a:t>But ultimately, it needs to be unpacked at some point</a:t>
            </a:r>
            <a:r>
              <a:rPr lang="is-I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9825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Analysis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825625"/>
            <a:ext cx="365125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Basic analysis</a:t>
            </a:r>
          </a:p>
          <a:p>
            <a:pPr lvl="1"/>
            <a:r>
              <a:rPr lang="en-US" dirty="0" smtClean="0"/>
              <a:t>Basic static analysis</a:t>
            </a:r>
          </a:p>
          <a:p>
            <a:pPr lvl="2"/>
            <a:r>
              <a:rPr lang="en-US" dirty="0" err="1"/>
              <a:t>Analysing</a:t>
            </a:r>
            <a:r>
              <a:rPr lang="en-US" dirty="0"/>
              <a:t> without running</a:t>
            </a:r>
          </a:p>
          <a:p>
            <a:pPr lvl="2"/>
            <a:r>
              <a:rPr lang="en-US" dirty="0"/>
              <a:t>Does it look suspicious?</a:t>
            </a:r>
          </a:p>
          <a:p>
            <a:pPr lvl="2"/>
            <a:r>
              <a:rPr lang="en-US" dirty="0"/>
              <a:t>What should it do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Basic dynamic analysis</a:t>
            </a:r>
          </a:p>
          <a:p>
            <a:pPr lvl="2"/>
            <a:r>
              <a:rPr lang="en-GB" dirty="0"/>
              <a:t>Analysing</a:t>
            </a:r>
            <a:r>
              <a:rPr lang="en-US" dirty="0"/>
              <a:t> it in it’s natural habitat</a:t>
            </a:r>
          </a:p>
          <a:p>
            <a:pPr lvl="2"/>
            <a:r>
              <a:rPr lang="en-US" dirty="0"/>
              <a:t>What does it do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7850" y="1825625"/>
            <a:ext cx="4127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/>
              <a:t>Advanced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Advanced static analysis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Reverse engineering the code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Advanced dynamic analysis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Real-time debugging</a:t>
            </a:r>
          </a:p>
        </p:txBody>
      </p:sp>
    </p:spTree>
    <p:extLst>
      <p:ext uri="{BB962C8B-B14F-4D97-AF65-F5344CB8AC3E}">
        <p14:creationId xmlns:p14="http://schemas.microsoft.com/office/powerpoint/2010/main" val="3996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Anti-analysis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Detect the presence of Virtualization</a:t>
            </a:r>
          </a:p>
          <a:p>
            <a:pPr lvl="1"/>
            <a:r>
              <a:rPr lang="en-GB" dirty="0" smtClean="0"/>
              <a:t>Behave differently</a:t>
            </a:r>
          </a:p>
          <a:p>
            <a:pPr lvl="1"/>
            <a:r>
              <a:rPr lang="en-GB" dirty="0" smtClean="0"/>
              <a:t>Don’t behave at all!</a:t>
            </a:r>
          </a:p>
          <a:p>
            <a:r>
              <a:rPr lang="en-GB" dirty="0" smtClean="0"/>
              <a:t>But how does it work?</a:t>
            </a:r>
          </a:p>
          <a:p>
            <a:pPr lvl="1"/>
            <a:r>
              <a:rPr lang="en-GB" dirty="0" smtClean="0"/>
              <a:t>Look at the drivers</a:t>
            </a:r>
          </a:p>
          <a:p>
            <a:pPr lvl="1"/>
            <a:r>
              <a:rPr lang="en-GB" dirty="0" smtClean="0"/>
              <a:t>Look at the virtualized devices</a:t>
            </a:r>
          </a:p>
          <a:p>
            <a:pPr lvl="1"/>
            <a:r>
              <a:rPr lang="en-GB" dirty="0" smtClean="0"/>
              <a:t>Look for the virtualization support software</a:t>
            </a:r>
          </a:p>
          <a:p>
            <a:pPr lvl="1"/>
            <a:r>
              <a:rPr lang="en-GB" dirty="0" smtClean="0"/>
              <a:t>Look for analysis tools</a:t>
            </a:r>
          </a:p>
          <a:p>
            <a:pPr lvl="1"/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Look for any other signs (low RAM, low hard drive size etc.)</a:t>
            </a:r>
          </a:p>
          <a:p>
            <a:r>
              <a:rPr lang="en-GB" dirty="0" smtClean="0"/>
              <a:t>What do they often do?</a:t>
            </a:r>
          </a:p>
          <a:p>
            <a:pPr lvl="1"/>
            <a:r>
              <a:rPr lang="en-GB" dirty="0" smtClean="0"/>
              <a:t>Self destruct! </a:t>
            </a:r>
          </a:p>
          <a:p>
            <a:r>
              <a:rPr lang="en-GB" dirty="0" smtClean="0"/>
              <a:t>Certain packers/wrappers – e.g. </a:t>
            </a:r>
            <a:r>
              <a:rPr lang="en-GB" dirty="0" err="1" smtClean="0"/>
              <a:t>VMDetect</a:t>
            </a:r>
            <a:endParaRPr lang="en-GB" dirty="0" smtClean="0"/>
          </a:p>
          <a:p>
            <a:pPr lvl="1"/>
            <a:r>
              <a:rPr lang="en-GB" dirty="0" smtClean="0"/>
              <a:t>Make it easy for people to protect their malware against detection</a:t>
            </a:r>
          </a:p>
          <a:p>
            <a:pPr lvl="1"/>
            <a:r>
              <a:rPr lang="en-GB" dirty="0" smtClean="0"/>
              <a:t>However, make it easier for people to try to bypass a standard set of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170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Static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Examine the PE file itself</a:t>
            </a:r>
          </a:p>
          <a:p>
            <a:r>
              <a:rPr lang="en-GB" b="1" dirty="0" smtClean="0"/>
              <a:t>Signature</a:t>
            </a:r>
            <a:r>
              <a:rPr lang="en-GB" dirty="0" smtClean="0"/>
              <a:t>: What was it compiled with?</a:t>
            </a:r>
          </a:p>
          <a:p>
            <a:r>
              <a:rPr lang="en-GB" b="1" dirty="0" smtClean="0"/>
              <a:t>Structure</a:t>
            </a:r>
            <a:r>
              <a:rPr lang="en-GB" dirty="0" smtClean="0"/>
              <a:t>: Is it packed?</a:t>
            </a:r>
          </a:p>
          <a:p>
            <a:r>
              <a:rPr lang="en-GB" b="1" dirty="0"/>
              <a:t>Sections</a:t>
            </a:r>
            <a:r>
              <a:rPr lang="en-GB" dirty="0"/>
              <a:t>: How is the file made up?</a:t>
            </a:r>
            <a:endParaRPr lang="en-GB" b="1" dirty="0"/>
          </a:p>
          <a:p>
            <a:r>
              <a:rPr lang="en-GB" b="1" dirty="0"/>
              <a:t>Metadata</a:t>
            </a:r>
            <a:r>
              <a:rPr lang="en-GB" dirty="0"/>
              <a:t>: What other information is there</a:t>
            </a:r>
            <a:r>
              <a:rPr lang="en-GB" dirty="0" smtClean="0"/>
              <a:t>?</a:t>
            </a:r>
          </a:p>
          <a:p>
            <a:r>
              <a:rPr lang="en-GB" b="1" dirty="0"/>
              <a:t>Certification</a:t>
            </a:r>
            <a:r>
              <a:rPr lang="en-GB" dirty="0"/>
              <a:t>: Has the file been digitally signed</a:t>
            </a:r>
            <a:r>
              <a:rPr lang="en-GB" dirty="0" smtClean="0"/>
              <a:t>?</a:t>
            </a:r>
          </a:p>
          <a:p>
            <a:r>
              <a:rPr lang="en-GB" b="1" dirty="0" smtClean="0"/>
              <a:t>Imports</a:t>
            </a:r>
            <a:r>
              <a:rPr lang="en-GB" dirty="0" smtClean="0"/>
              <a:t>: What does it use?</a:t>
            </a:r>
          </a:p>
          <a:p>
            <a:r>
              <a:rPr lang="en-GB" b="1" dirty="0" smtClean="0"/>
              <a:t>Exports</a:t>
            </a:r>
            <a:r>
              <a:rPr lang="en-GB" dirty="0" smtClean="0"/>
              <a:t>: What does it make available?</a:t>
            </a:r>
          </a:p>
          <a:p>
            <a:r>
              <a:rPr lang="en-GB" b="1" dirty="0" smtClean="0"/>
              <a:t>Strings</a:t>
            </a:r>
            <a:r>
              <a:rPr lang="en-GB" dirty="0" smtClean="0"/>
              <a:t>: What text does it contain?</a:t>
            </a:r>
          </a:p>
          <a:p>
            <a:r>
              <a:rPr lang="en-GB" b="1" dirty="0" smtClean="0"/>
              <a:t>Resources</a:t>
            </a:r>
            <a:r>
              <a:rPr lang="en-GB" dirty="0"/>
              <a:t>: What icons, menus, dialogs does it have</a:t>
            </a:r>
            <a:r>
              <a:rPr lang="en-GB" dirty="0" smtClean="0"/>
              <a:t>?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23885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Signature and Structure: </a:t>
            </a:r>
            <a:br>
              <a:rPr lang="en-GB" b="1" dirty="0" smtClean="0"/>
            </a:br>
            <a:r>
              <a:rPr lang="en-GB" dirty="0" smtClean="0"/>
              <a:t>Detect it Easy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925"/>
            <a:ext cx="7886700" cy="1958975"/>
          </a:xfrm>
        </p:spPr>
        <p:txBody>
          <a:bodyPr>
            <a:normAutofit/>
          </a:bodyPr>
          <a:lstStyle/>
          <a:p>
            <a:r>
              <a:rPr lang="en-GB" dirty="0" smtClean="0"/>
              <a:t>Helps you before you try to do static analysis</a:t>
            </a:r>
          </a:p>
          <a:p>
            <a:pPr lvl="1"/>
            <a:r>
              <a:rPr lang="en-GB" dirty="0" smtClean="0"/>
              <a:t>For example, working out how to unpack it, if you can</a:t>
            </a:r>
          </a:p>
          <a:p>
            <a:r>
              <a:rPr lang="en-GB" dirty="0" smtClean="0"/>
              <a:t>Uses signatures for PE information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547" y="3898900"/>
            <a:ext cx="4894453" cy="2838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3932236"/>
            <a:ext cx="33972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Various </a:t>
            </a:r>
            <a:r>
              <a:rPr lang="en-GB" dirty="0" err="1" smtClean="0"/>
              <a:t>PEInfo</a:t>
            </a:r>
            <a:r>
              <a:rPr lang="en-GB" dirty="0" smtClean="0"/>
              <a:t> tools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Work out what an application is packed with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Work out what an application was compiled with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Other information about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4567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the PE File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b="1" dirty="0" err="1"/>
              <a:t>Portable</a:t>
            </a:r>
            <a:r>
              <a:rPr lang="it-IT" b="1" dirty="0"/>
              <a:t> </a:t>
            </a:r>
            <a:r>
              <a:rPr lang="it-IT" b="1" dirty="0" err="1"/>
              <a:t>Executable</a:t>
            </a:r>
            <a:r>
              <a:rPr lang="it-IT" b="1" dirty="0"/>
              <a:t> (PE) </a:t>
            </a:r>
            <a:r>
              <a:rPr lang="it-IT" dirty="0"/>
              <a:t>file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Windows </a:t>
            </a:r>
            <a:r>
              <a:rPr lang="it-IT" dirty="0" err="1" smtClean="0"/>
              <a:t>executables</a:t>
            </a:r>
            <a:r>
              <a:rPr lang="it-IT" dirty="0"/>
              <a:t>, </a:t>
            </a:r>
            <a:r>
              <a:rPr lang="it-IT" dirty="0" err="1"/>
              <a:t>object</a:t>
            </a:r>
            <a:r>
              <a:rPr lang="it-IT" dirty="0"/>
              <a:t> code, and </a:t>
            </a:r>
            <a:r>
              <a:rPr lang="it-IT" dirty="0" err="1" smtClean="0"/>
              <a:t>DLLs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/>
              <a:t>PE file format </a:t>
            </a:r>
            <a:r>
              <a:rPr lang="it-IT" dirty="0" err="1"/>
              <a:t>is</a:t>
            </a:r>
            <a:r>
              <a:rPr lang="it-IT" dirty="0"/>
              <a:t> a data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the information </a:t>
            </a:r>
            <a:r>
              <a:rPr lang="it-IT" dirty="0" err="1"/>
              <a:t>necessary</a:t>
            </a:r>
            <a:r>
              <a:rPr lang="it-IT" dirty="0"/>
              <a:t> for the Windows OS </a:t>
            </a:r>
            <a:r>
              <a:rPr lang="it-IT" dirty="0" err="1"/>
              <a:t>loader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</a:t>
            </a:r>
            <a:r>
              <a:rPr lang="it-IT" dirty="0" err="1"/>
              <a:t>wrapped</a:t>
            </a:r>
            <a:r>
              <a:rPr lang="it-IT" dirty="0"/>
              <a:t> </a:t>
            </a:r>
            <a:r>
              <a:rPr lang="it-IT" dirty="0" err="1"/>
              <a:t>executable</a:t>
            </a:r>
            <a:r>
              <a:rPr lang="it-IT" dirty="0"/>
              <a:t> </a:t>
            </a:r>
            <a:r>
              <a:rPr lang="it-IT" dirty="0" smtClean="0"/>
              <a:t>code</a:t>
            </a:r>
          </a:p>
          <a:p>
            <a:r>
              <a:rPr lang="it-IT" dirty="0" smtClean="0"/>
              <a:t>The information in the PE can </a:t>
            </a:r>
            <a:r>
              <a:rPr lang="it-IT" dirty="0" err="1" smtClean="0"/>
              <a:t>provide</a:t>
            </a:r>
            <a:r>
              <a:rPr lang="it-IT" dirty="0" smtClean="0"/>
              <a:t> </a:t>
            </a:r>
            <a:r>
              <a:rPr lang="it-IT" dirty="0" err="1" smtClean="0"/>
              <a:t>valuable</a:t>
            </a:r>
            <a:r>
              <a:rPr lang="it-IT" dirty="0" smtClean="0"/>
              <a:t> information to the </a:t>
            </a:r>
            <a:r>
              <a:rPr lang="it-IT" dirty="0" err="1" smtClean="0"/>
              <a:t>malware</a:t>
            </a:r>
            <a:r>
              <a:rPr lang="it-IT" dirty="0" smtClean="0"/>
              <a:t> </a:t>
            </a:r>
            <a:r>
              <a:rPr lang="it-IT" dirty="0" err="1" smtClean="0"/>
              <a:t>analyst</a:t>
            </a:r>
            <a:endParaRPr lang="it-IT" dirty="0" smtClean="0"/>
          </a:p>
          <a:p>
            <a:r>
              <a:rPr lang="it-IT" dirty="0" smtClean="0"/>
              <a:t>Use </a:t>
            </a:r>
            <a:r>
              <a:rPr lang="it-IT" dirty="0" err="1" smtClean="0"/>
              <a:t>DependencyWalker</a:t>
            </a:r>
            <a:r>
              <a:rPr lang="it-IT" dirty="0" smtClean="0"/>
              <a:t> and </a:t>
            </a:r>
            <a:r>
              <a:rPr lang="it-IT" dirty="0" err="1" smtClean="0"/>
              <a:t>Peview</a:t>
            </a:r>
            <a:r>
              <a:rPr lang="it-IT" dirty="0" smtClean="0"/>
              <a:t>  to </a:t>
            </a:r>
            <a:r>
              <a:rPr lang="it-IT" dirty="0" err="1" smtClean="0"/>
              <a:t>examine</a:t>
            </a:r>
            <a:r>
              <a:rPr lang="it-IT" dirty="0" smtClean="0"/>
              <a:t> a PE file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 File Structure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 smtClean="0"/>
              <a:t>Header</a:t>
            </a:r>
            <a:endParaRPr lang="it-IT" dirty="0" smtClean="0"/>
          </a:p>
          <a:p>
            <a:pPr lvl="1"/>
            <a:r>
              <a:rPr lang="it-IT" dirty="0" err="1" smtClean="0"/>
              <a:t>stores</a:t>
            </a:r>
            <a:r>
              <a:rPr lang="it-IT" dirty="0" smtClean="0"/>
              <a:t> </a:t>
            </a:r>
            <a:r>
              <a:rPr lang="it-IT" dirty="0"/>
              <a:t>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library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loaded</a:t>
            </a:r>
            <a:r>
              <a:rPr lang="it-IT" dirty="0"/>
              <a:t> and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by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endParaRPr lang="it-IT" b="1" dirty="0" smtClean="0"/>
          </a:p>
          <a:p>
            <a:r>
              <a:rPr lang="it-IT" b="1" dirty="0" err="1" smtClean="0"/>
              <a:t>Sections</a:t>
            </a:r>
            <a:endParaRPr lang="it-IT" b="1" dirty="0" smtClean="0"/>
          </a:p>
          <a:p>
            <a:pPr lvl="1"/>
            <a:r>
              <a:rPr lang="it-IT" sz="2200" b="1" dirty="0" smtClean="0"/>
              <a:t>.text </a:t>
            </a:r>
            <a:r>
              <a:rPr lang="it-IT" sz="2200" dirty="0" err="1" smtClean="0"/>
              <a:t>Contains</a:t>
            </a:r>
            <a:r>
              <a:rPr lang="it-IT" sz="2200" dirty="0" smtClean="0"/>
              <a:t> </a:t>
            </a:r>
            <a:r>
              <a:rPr lang="it-IT" sz="2200" dirty="0"/>
              <a:t>the </a:t>
            </a:r>
            <a:r>
              <a:rPr lang="it-IT" sz="2200" dirty="0" err="1"/>
              <a:t>executable</a:t>
            </a:r>
            <a:r>
              <a:rPr lang="it-IT" sz="2200" dirty="0"/>
              <a:t> code </a:t>
            </a:r>
          </a:p>
          <a:p>
            <a:pPr lvl="1"/>
            <a:r>
              <a:rPr lang="it-IT" sz="2200" b="1" dirty="0"/>
              <a:t>.</a:t>
            </a:r>
            <a:r>
              <a:rPr lang="it-IT" sz="2200" b="1" dirty="0" err="1"/>
              <a:t>rdata</a:t>
            </a:r>
            <a:r>
              <a:rPr lang="it-IT" sz="2200" b="1" dirty="0"/>
              <a:t> </a:t>
            </a:r>
            <a:r>
              <a:rPr lang="it-IT" sz="2200" dirty="0" err="1"/>
              <a:t>Holds</a:t>
            </a:r>
            <a:r>
              <a:rPr lang="it-IT" sz="2200" dirty="0"/>
              <a:t> </a:t>
            </a:r>
            <a:r>
              <a:rPr lang="it-IT" sz="2200" dirty="0" err="1"/>
              <a:t>read-only</a:t>
            </a:r>
            <a:r>
              <a:rPr lang="it-IT" sz="2200" dirty="0"/>
              <a:t> data </a:t>
            </a: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globally</a:t>
            </a:r>
            <a:r>
              <a:rPr lang="it-IT" sz="2200" dirty="0"/>
              <a:t> </a:t>
            </a:r>
            <a:r>
              <a:rPr lang="it-IT" sz="2200" dirty="0" err="1"/>
              <a:t>accessible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</a:p>
          <a:p>
            <a:pPr lvl="1"/>
            <a:r>
              <a:rPr lang="it-IT" sz="2200" b="1" dirty="0"/>
              <a:t>.data </a:t>
            </a:r>
            <a:r>
              <a:rPr lang="it-IT" sz="2200" dirty="0" err="1"/>
              <a:t>Stores</a:t>
            </a:r>
            <a:r>
              <a:rPr lang="it-IT" sz="2200" dirty="0"/>
              <a:t> global data </a:t>
            </a:r>
            <a:r>
              <a:rPr lang="it-IT" sz="2200" dirty="0" err="1"/>
              <a:t>accessed</a:t>
            </a:r>
            <a:r>
              <a:rPr lang="it-IT" sz="2200" dirty="0"/>
              <a:t> </a:t>
            </a:r>
            <a:r>
              <a:rPr lang="it-IT" sz="2200" dirty="0" err="1"/>
              <a:t>throughout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</a:p>
          <a:p>
            <a:pPr lvl="1"/>
            <a:r>
              <a:rPr lang="it-IT" sz="2200" b="1" dirty="0" smtClean="0"/>
              <a:t>.</a:t>
            </a:r>
            <a:r>
              <a:rPr lang="it-IT" sz="2200" b="1" dirty="0" err="1"/>
              <a:t>rsrc</a:t>
            </a:r>
            <a:r>
              <a:rPr lang="it-IT" sz="2200" b="1" dirty="0"/>
              <a:t> </a:t>
            </a:r>
            <a:r>
              <a:rPr lang="it-IT" sz="2200" dirty="0" err="1"/>
              <a:t>Stores</a:t>
            </a:r>
            <a:r>
              <a:rPr lang="it-IT" sz="2200" dirty="0"/>
              <a:t> </a:t>
            </a:r>
            <a:r>
              <a:rPr lang="it-IT" sz="2200" dirty="0" err="1"/>
              <a:t>resources</a:t>
            </a:r>
            <a:r>
              <a:rPr lang="it-IT" sz="2200" dirty="0"/>
              <a:t> </a:t>
            </a:r>
            <a:r>
              <a:rPr lang="it-IT" sz="2200" dirty="0" err="1"/>
              <a:t>needed</a:t>
            </a:r>
            <a:r>
              <a:rPr lang="it-IT" sz="2200" dirty="0"/>
              <a:t> by the </a:t>
            </a:r>
            <a:r>
              <a:rPr lang="it-IT" sz="2200" dirty="0" err="1" smtClean="0"/>
              <a:t>executable</a:t>
            </a:r>
            <a:endParaRPr lang="it-IT" sz="2200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 File Header</a:t>
            </a:r>
            <a:endParaRPr lang="en-US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1628800"/>
          <a:ext cx="8496300" cy="3124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72208"/>
                <a:gridCol w="6624092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>
                        <a:solidFill>
                          <a:srgbClr val="323D4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Revealed</a:t>
                      </a:r>
                      <a:endParaRPr lang="en-US" dirty="0">
                        <a:solidFill>
                          <a:srgbClr val="323D43"/>
                        </a:solidFill>
                      </a:endParaRPr>
                    </a:p>
                  </a:txBody>
                  <a:tcPr/>
                </a:tc>
              </a:tr>
              <a:tr h="35432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 smtClean="0">
                          <a:effectLst/>
                        </a:rPr>
                        <a:t>Functions</a:t>
                      </a:r>
                      <a:r>
                        <a:rPr lang="it-IT" sz="1800" kern="1200" dirty="0" smtClean="0">
                          <a:effectLst/>
                        </a:rPr>
                        <a:t> from </a:t>
                      </a:r>
                      <a:r>
                        <a:rPr lang="it-IT" sz="1800" kern="1200" dirty="0" err="1" smtClean="0">
                          <a:effectLst/>
                        </a:rPr>
                        <a:t>other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libraries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that</a:t>
                      </a:r>
                      <a:r>
                        <a:rPr lang="it-IT" sz="1800" kern="1200" dirty="0" smtClean="0">
                          <a:effectLst/>
                        </a:rPr>
                        <a:t> are </a:t>
                      </a:r>
                      <a:r>
                        <a:rPr lang="it-IT" sz="1800" kern="1200" dirty="0" err="1" smtClean="0">
                          <a:effectLst/>
                        </a:rPr>
                        <a:t>used</a:t>
                      </a:r>
                      <a:r>
                        <a:rPr lang="it-IT" sz="1800" kern="1200" dirty="0" smtClean="0">
                          <a:effectLst/>
                        </a:rPr>
                        <a:t> by the </a:t>
                      </a:r>
                      <a:r>
                        <a:rPr lang="it-IT" sz="1800" kern="1200" dirty="0" err="1" smtClean="0">
                          <a:effectLst/>
                        </a:rPr>
                        <a:t>malware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 smtClean="0">
                          <a:effectLst/>
                        </a:rPr>
                        <a:t>Functions</a:t>
                      </a:r>
                      <a:r>
                        <a:rPr lang="it-IT" sz="1800" kern="1200" dirty="0" smtClean="0">
                          <a:effectLst/>
                        </a:rPr>
                        <a:t> in the </a:t>
                      </a:r>
                      <a:r>
                        <a:rPr lang="it-IT" sz="1800" kern="1200" dirty="0" err="1" smtClean="0">
                          <a:effectLst/>
                        </a:rPr>
                        <a:t>malware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that</a:t>
                      </a:r>
                      <a:r>
                        <a:rPr lang="it-IT" sz="1800" kern="1200" dirty="0" smtClean="0">
                          <a:effectLst/>
                        </a:rPr>
                        <a:t> are </a:t>
                      </a:r>
                      <a:r>
                        <a:rPr lang="it-IT" sz="1800" kern="1200" dirty="0" err="1" smtClean="0">
                          <a:effectLst/>
                        </a:rPr>
                        <a:t>meant</a:t>
                      </a:r>
                      <a:r>
                        <a:rPr lang="it-IT" sz="1800" kern="1200" dirty="0" smtClean="0">
                          <a:effectLst/>
                        </a:rPr>
                        <a:t> to be </a:t>
                      </a:r>
                      <a:r>
                        <a:rPr lang="it-IT" sz="1800" kern="1200" dirty="0" err="1" smtClean="0">
                          <a:effectLst/>
                        </a:rPr>
                        <a:t>called</a:t>
                      </a:r>
                      <a:r>
                        <a:rPr lang="it-IT" sz="1800" kern="1200" dirty="0" smtClean="0">
                          <a:effectLst/>
                        </a:rPr>
                        <a:t> by </a:t>
                      </a:r>
                      <a:r>
                        <a:rPr lang="it-IT" sz="1800" kern="1200" dirty="0" err="1" smtClean="0">
                          <a:effectLst/>
                        </a:rPr>
                        <a:t>other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programs</a:t>
                      </a:r>
                      <a:r>
                        <a:rPr lang="it-IT" sz="1800" kern="1200" dirty="0" smtClean="0">
                          <a:effectLst/>
                        </a:rPr>
                        <a:t> or </a:t>
                      </a:r>
                      <a:r>
                        <a:rPr lang="it-IT" sz="1800" kern="1200" dirty="0" err="1" smtClean="0">
                          <a:effectLst/>
                        </a:rPr>
                        <a:t>libraries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Data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effectLst/>
                        </a:rPr>
                        <a:t>Time </a:t>
                      </a:r>
                      <a:r>
                        <a:rPr lang="it-IT" sz="1800" kern="1200" dirty="0" err="1" smtClean="0">
                          <a:effectLst/>
                        </a:rPr>
                        <a:t>when</a:t>
                      </a:r>
                      <a:r>
                        <a:rPr lang="it-IT" sz="1800" kern="1200" dirty="0" smtClean="0">
                          <a:effectLst/>
                        </a:rPr>
                        <a:t> the </a:t>
                      </a:r>
                      <a:r>
                        <a:rPr lang="it-IT" sz="1800" kern="1200" dirty="0" err="1" smtClean="0">
                          <a:effectLst/>
                        </a:rPr>
                        <a:t>program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was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compiled</a:t>
                      </a:r>
                      <a:r>
                        <a:rPr lang="it-IT" sz="1800" kern="1200" dirty="0" smtClean="0">
                          <a:effectLst/>
                        </a:rPr>
                        <a:t/>
                      </a:r>
                      <a:br>
                        <a:rPr lang="it-IT" sz="1800" kern="1200" dirty="0" smtClean="0">
                          <a:effectLst/>
                        </a:rPr>
                      </a:b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 smtClean="0">
                          <a:effectLst/>
                        </a:rPr>
                        <a:t>Names</a:t>
                      </a:r>
                      <a:r>
                        <a:rPr lang="it-IT" sz="1800" kern="1200" dirty="0" smtClean="0">
                          <a:effectLst/>
                        </a:rPr>
                        <a:t> of </a:t>
                      </a:r>
                      <a:r>
                        <a:rPr lang="it-IT" sz="1800" kern="1200" dirty="0" err="1" smtClean="0">
                          <a:effectLst/>
                        </a:rPr>
                        <a:t>sections</a:t>
                      </a:r>
                      <a:r>
                        <a:rPr lang="it-IT" sz="1800" kern="1200" dirty="0" smtClean="0">
                          <a:effectLst/>
                        </a:rPr>
                        <a:t> in the file and </a:t>
                      </a:r>
                      <a:r>
                        <a:rPr lang="it-IT" sz="1800" kern="1200" dirty="0" err="1" smtClean="0">
                          <a:effectLst/>
                        </a:rPr>
                        <a:t>their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sizes</a:t>
                      </a:r>
                      <a:r>
                        <a:rPr lang="it-IT" sz="1800" kern="1200" dirty="0" smtClean="0">
                          <a:effectLst/>
                        </a:rPr>
                        <a:t> on disk and in </a:t>
                      </a:r>
                      <a:r>
                        <a:rPr lang="it-IT" sz="1800" kern="1200" dirty="0" err="1" smtClean="0">
                          <a:effectLst/>
                        </a:rPr>
                        <a:t>memory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 smtClean="0">
                          <a:effectLst/>
                        </a:rPr>
                        <a:t>Indicates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whether</a:t>
                      </a:r>
                      <a:r>
                        <a:rPr lang="it-IT" sz="1800" kern="1200" dirty="0" smtClean="0">
                          <a:effectLst/>
                        </a:rPr>
                        <a:t> the </a:t>
                      </a:r>
                      <a:r>
                        <a:rPr lang="it-IT" sz="1800" kern="1200" dirty="0" err="1" smtClean="0">
                          <a:effectLst/>
                        </a:rPr>
                        <a:t>program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r>
                        <a:rPr lang="it-IT" sz="1800" kern="1200" dirty="0" err="1" smtClean="0">
                          <a:effectLst/>
                        </a:rPr>
                        <a:t>is</a:t>
                      </a:r>
                      <a:r>
                        <a:rPr lang="it-IT" sz="1800" kern="1200" dirty="0" smtClean="0">
                          <a:effectLst/>
                        </a:rPr>
                        <a:t> a </a:t>
                      </a:r>
                      <a:r>
                        <a:rPr lang="it-IT" sz="1800" kern="1200" dirty="0" err="1" smtClean="0">
                          <a:effectLst/>
                        </a:rPr>
                        <a:t>command</a:t>
                      </a:r>
                      <a:r>
                        <a:rPr lang="it-IT" sz="1800" kern="1200" dirty="0" smtClean="0">
                          <a:effectLst/>
                        </a:rPr>
                        <a:t>-line or GUI </a:t>
                      </a:r>
                      <a:r>
                        <a:rPr lang="it-IT" sz="1800" kern="1200" dirty="0" err="1" smtClean="0">
                          <a:effectLst/>
                        </a:rPr>
                        <a:t>application</a:t>
                      </a:r>
                      <a:r>
                        <a:rPr lang="it-IT" sz="1800" kern="1200" dirty="0" smtClean="0">
                          <a:effectLst/>
                        </a:rPr>
                        <a:t> </a:t>
                      </a: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 smtClean="0">
                          <a:effectLst/>
                        </a:rPr>
                        <a:t>Strings</a:t>
                      </a:r>
                      <a:r>
                        <a:rPr lang="it-IT" sz="1800" kern="1200" dirty="0" smtClean="0">
                          <a:effectLst/>
                        </a:rPr>
                        <a:t>, </a:t>
                      </a:r>
                      <a:r>
                        <a:rPr lang="it-IT" sz="1800" kern="1200" dirty="0" err="1" smtClean="0">
                          <a:effectLst/>
                        </a:rPr>
                        <a:t>icons</a:t>
                      </a:r>
                      <a:r>
                        <a:rPr lang="it-IT" sz="1800" kern="1200" dirty="0" smtClean="0">
                          <a:effectLst/>
                        </a:rPr>
                        <a:t>, </a:t>
                      </a:r>
                      <a:r>
                        <a:rPr lang="it-IT" sz="1800" kern="1200" dirty="0" err="1" smtClean="0">
                          <a:effectLst/>
                        </a:rPr>
                        <a:t>menus</a:t>
                      </a:r>
                      <a:r>
                        <a:rPr lang="it-IT" sz="1800" kern="1200" dirty="0" smtClean="0">
                          <a:effectLst/>
                        </a:rPr>
                        <a:t>, and </a:t>
                      </a:r>
                      <a:r>
                        <a:rPr lang="it-IT" sz="1800" kern="1200" dirty="0" err="1" smtClean="0">
                          <a:effectLst/>
                        </a:rPr>
                        <a:t>other</a:t>
                      </a:r>
                      <a:r>
                        <a:rPr lang="it-IT" sz="1800" kern="1200" dirty="0" smtClean="0">
                          <a:effectLst/>
                        </a:rPr>
                        <a:t> information </a:t>
                      </a:r>
                      <a:r>
                        <a:rPr lang="it-IT" sz="1800" kern="1200" dirty="0" err="1" smtClean="0">
                          <a:effectLst/>
                        </a:rPr>
                        <a:t>included</a:t>
                      </a:r>
                      <a:r>
                        <a:rPr lang="it-IT" sz="1800" kern="1200" dirty="0" smtClean="0">
                          <a:effectLst/>
                        </a:rPr>
                        <a:t> in the file </a:t>
                      </a:r>
                      <a:endParaRPr lang="it-IT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1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 for your lab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Your lab today will involve the following:</a:t>
            </a:r>
          </a:p>
          <a:p>
            <a:endParaRPr lang="en-GB" dirty="0"/>
          </a:p>
          <a:p>
            <a:r>
              <a:rPr lang="en-GB" dirty="0" smtClean="0"/>
              <a:t>1) Statically analysing a selection of samples, without running them, to try to identify if they are suspicious</a:t>
            </a:r>
          </a:p>
          <a:p>
            <a:r>
              <a:rPr lang="en-GB" dirty="0" smtClean="0"/>
              <a:t>2) Dynamically analysing a running a set of real malware samples in a sandbox environment and observing and analysing them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264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Packing and Obfuscation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89" y="1690688"/>
            <a:ext cx="3694112" cy="4138611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Is it packed?</a:t>
            </a:r>
          </a:p>
          <a:p>
            <a:pPr lvl="1"/>
            <a:r>
              <a:rPr lang="en-GB" dirty="0" smtClean="0"/>
              <a:t>Barely any imports</a:t>
            </a:r>
          </a:p>
          <a:p>
            <a:pPr lvl="1"/>
            <a:r>
              <a:rPr lang="en-GB" dirty="0" smtClean="0"/>
              <a:t>No useful strings</a:t>
            </a:r>
          </a:p>
          <a:p>
            <a:pPr lvl="1"/>
            <a:r>
              <a:rPr lang="en-GB" dirty="0" smtClean="0"/>
              <a:t>Non-standard names of sections</a:t>
            </a:r>
          </a:p>
          <a:p>
            <a:pPr lvl="1"/>
            <a:r>
              <a:rPr lang="en-GB" dirty="0" smtClean="0"/>
              <a:t>Section specifications</a:t>
            </a:r>
          </a:p>
          <a:p>
            <a:pPr lvl="2"/>
            <a:r>
              <a:rPr lang="en-GB" dirty="0" smtClean="0"/>
              <a:t>Section contains code</a:t>
            </a:r>
          </a:p>
          <a:p>
            <a:pPr lvl="2"/>
            <a:r>
              <a:rPr lang="en-GB" dirty="0" smtClean="0"/>
              <a:t>Section can be executed as code</a:t>
            </a:r>
          </a:p>
          <a:p>
            <a:pPr lvl="1"/>
            <a:r>
              <a:rPr lang="en-GB" dirty="0" smtClean="0"/>
              <a:t>Size differences</a:t>
            </a:r>
          </a:p>
          <a:p>
            <a:pPr lvl="1"/>
            <a:r>
              <a:rPr lang="en-GB" dirty="0" smtClean="0"/>
              <a:t>Two main functions</a:t>
            </a:r>
          </a:p>
          <a:p>
            <a:pPr lvl="2"/>
            <a:r>
              <a:rPr lang="en-GB" dirty="0" err="1" smtClean="0"/>
              <a:t>LoadLibrary</a:t>
            </a:r>
            <a:endParaRPr lang="en-GB" dirty="0" smtClean="0"/>
          </a:p>
          <a:p>
            <a:pPr lvl="2"/>
            <a:r>
              <a:rPr lang="en-GB" dirty="0" err="1" smtClean="0"/>
              <a:t>GetProcAddress</a:t>
            </a:r>
            <a:endParaRPr lang="en-GB" dirty="0" smtClean="0"/>
          </a:p>
          <a:p>
            <a:pPr lvl="1"/>
            <a:r>
              <a:rPr lang="en-GB" dirty="0" smtClean="0"/>
              <a:t>Other functions</a:t>
            </a:r>
          </a:p>
          <a:p>
            <a:pPr lvl="2"/>
            <a:r>
              <a:rPr lang="en-GB" dirty="0" smtClean="0"/>
              <a:t>Functions which work with virtual memory</a:t>
            </a:r>
          </a:p>
          <a:p>
            <a:pPr lvl="2"/>
            <a:r>
              <a:rPr lang="en-GB" dirty="0" smtClean="0"/>
              <a:t>Functions to work with libraries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226469"/>
            <a:ext cx="3228808" cy="149990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1" y="3933265"/>
            <a:ext cx="2816318" cy="17416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Is it obfuscated?</a:t>
            </a:r>
          </a:p>
          <a:p>
            <a:pPr lvl="1"/>
            <a:r>
              <a:rPr lang="en-GB" sz="1800" dirty="0"/>
              <a:t>No useful names</a:t>
            </a:r>
          </a:p>
          <a:p>
            <a:pPr lvl="1"/>
            <a:r>
              <a:rPr lang="en-GB" sz="1800" dirty="0"/>
              <a:t>Conventions not adhered to</a:t>
            </a:r>
          </a:p>
          <a:p>
            <a:pPr lvl="1"/>
            <a:r>
              <a:rPr lang="en-GB" sz="1800" dirty="0"/>
              <a:t>No useful strings</a:t>
            </a:r>
          </a:p>
        </p:txBody>
      </p:sp>
    </p:spTree>
    <p:extLst>
      <p:ext uri="{BB962C8B-B14F-4D97-AF65-F5344CB8AC3E}">
        <p14:creationId xmlns:p14="http://schemas.microsoft.com/office/powerpoint/2010/main" val="4451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If it is packed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smtClean="0"/>
              <a:t>You’ll want to unpack it first before doing analysis!</a:t>
            </a:r>
          </a:p>
          <a:p>
            <a:r>
              <a:rPr lang="en-GB" dirty="0" smtClean="0"/>
              <a:t>Various different packers</a:t>
            </a:r>
          </a:p>
          <a:p>
            <a:endParaRPr lang="en-GB" dirty="0"/>
          </a:p>
          <a:p>
            <a:r>
              <a:rPr lang="en-GB" dirty="0" smtClean="0"/>
              <a:t>Some can be easily unpacked</a:t>
            </a:r>
          </a:p>
          <a:p>
            <a:pPr lvl="1"/>
            <a:r>
              <a:rPr lang="en-GB" dirty="0" smtClean="0"/>
              <a:t>UPX: Automatic pack and unpack utility</a:t>
            </a:r>
          </a:p>
          <a:p>
            <a:r>
              <a:rPr lang="en-GB" dirty="0" smtClean="0"/>
              <a:t>Some are harder to unpack</a:t>
            </a:r>
          </a:p>
          <a:p>
            <a:pPr lvl="1"/>
            <a:r>
              <a:rPr lang="en-GB" dirty="0" smtClean="0"/>
              <a:t>Manually extract the inner application</a:t>
            </a:r>
          </a:p>
          <a:p>
            <a:pPr lvl="1"/>
            <a:r>
              <a:rPr lang="en-GB" dirty="0" smtClean="0"/>
              <a:t>Follow the tail jump</a:t>
            </a:r>
          </a:p>
          <a:p>
            <a:r>
              <a:rPr lang="en-GB" dirty="0" smtClean="0"/>
              <a:t>Some are nearly impossible to unpack</a:t>
            </a:r>
          </a:p>
          <a:p>
            <a:pPr lvl="1"/>
            <a:r>
              <a:rPr lang="en-GB" dirty="0" smtClean="0"/>
              <a:t>Attempt to dump the process from memory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63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Sections and Metadata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PEStudio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64185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Allows us to see what sections an executable has</a:t>
            </a:r>
          </a:p>
          <a:p>
            <a:r>
              <a:rPr lang="en-GB" dirty="0" smtClean="0"/>
              <a:t>Allows us to take a peek inside</a:t>
            </a:r>
          </a:p>
          <a:p>
            <a:r>
              <a:rPr lang="en-GB" dirty="0" smtClean="0"/>
              <a:t>Gives lots of other very useful information!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Inspects </a:t>
            </a:r>
            <a:r>
              <a:rPr lang="en-GB" dirty="0"/>
              <a:t>the PE and information inside, including strings and imports and exports</a:t>
            </a:r>
          </a:p>
          <a:p>
            <a:r>
              <a:rPr lang="en-GB" dirty="0"/>
              <a:t>Tells you if there’s anything that is likely to be suspicious</a:t>
            </a:r>
          </a:p>
          <a:p>
            <a:r>
              <a:rPr lang="en-GB" dirty="0"/>
              <a:t>Helps filter out the legitimate from the illegitimate</a:t>
            </a:r>
          </a:p>
          <a:p>
            <a:r>
              <a:rPr lang="en-GB" dirty="0"/>
              <a:t>Easier to determine if something is suspicious!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2011386"/>
            <a:ext cx="3695700" cy="25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18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Metadata and Certification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Has the file got version information?</a:t>
            </a:r>
          </a:p>
          <a:p>
            <a:r>
              <a:rPr lang="en-GB" dirty="0" smtClean="0"/>
              <a:t>Has the file been digitally signed?</a:t>
            </a:r>
          </a:p>
          <a:p>
            <a:endParaRPr lang="en-GB" dirty="0"/>
          </a:p>
          <a:p>
            <a:r>
              <a:rPr lang="en-GB" dirty="0" smtClean="0"/>
              <a:t>Common indicators as to whether it is legitimate!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509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Imports and Exports:</a:t>
            </a:r>
            <a:br>
              <a:rPr lang="en-GB" b="1" dirty="0" smtClean="0"/>
            </a:br>
            <a:r>
              <a:rPr lang="en-GB" dirty="0" smtClean="0"/>
              <a:t>Dependency Walker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5445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/>
              <a:t>Imports</a:t>
            </a:r>
            <a:r>
              <a:rPr lang="en-GB" dirty="0" smtClean="0"/>
              <a:t>: What functions does the malware use</a:t>
            </a:r>
          </a:p>
          <a:p>
            <a:pPr lvl="1"/>
            <a:r>
              <a:rPr lang="en-GB" dirty="0" smtClean="0"/>
              <a:t>Only includes those directly accessed</a:t>
            </a:r>
          </a:p>
          <a:p>
            <a:r>
              <a:rPr lang="en-GB" b="1" dirty="0" smtClean="0"/>
              <a:t>Exports</a:t>
            </a:r>
            <a:r>
              <a:rPr lang="en-GB" dirty="0" smtClean="0"/>
              <a:t>: What functions does the malware make available – when the malware isn’t a single file</a:t>
            </a:r>
          </a:p>
          <a:p>
            <a:pPr lvl="1"/>
            <a:r>
              <a:rPr lang="en-GB" dirty="0" smtClean="0"/>
              <a:t>But they probably won’t be helpfully named</a:t>
            </a:r>
          </a:p>
          <a:p>
            <a:r>
              <a:rPr lang="en-GB" dirty="0" smtClean="0"/>
              <a:t>Dependency walker breaks this down for us</a:t>
            </a:r>
          </a:p>
          <a:p>
            <a:r>
              <a:rPr lang="en-GB" dirty="0"/>
              <a:t>You’ll get to know the libraries and functions after a while!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044699"/>
            <a:ext cx="4571945" cy="34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DLLs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726676"/>
            <a:ext cx="7886700" cy="2549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5199712"/>
            <a:ext cx="7861300" cy="2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5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Imported functions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latin typeface="Courier"/>
                <a:cs typeface="Courier"/>
              </a:rPr>
              <a:t>OpenProcess</a:t>
            </a:r>
            <a:r>
              <a:rPr lang="it-IT" dirty="0"/>
              <a:t>, </a:t>
            </a:r>
            <a:r>
              <a:rPr lang="it-IT" dirty="0" err="1">
                <a:latin typeface="Courier"/>
                <a:cs typeface="Courier"/>
              </a:rPr>
              <a:t>GetCurrentProcess</a:t>
            </a:r>
            <a:r>
              <a:rPr lang="it-IT" dirty="0"/>
              <a:t>, and </a:t>
            </a:r>
            <a:r>
              <a:rPr lang="it-IT" dirty="0" err="1" smtClean="0">
                <a:latin typeface="Courier"/>
                <a:cs typeface="Courier"/>
              </a:rPr>
              <a:t>GetProcessHeap</a:t>
            </a:r>
            <a:endParaRPr lang="it-IT" dirty="0">
              <a:latin typeface="Courier"/>
              <a:cs typeface="Courier"/>
            </a:endParaRPr>
          </a:p>
          <a:p>
            <a:pPr lvl="1"/>
            <a:r>
              <a:rPr lang="it-IT" sz="2000" dirty="0"/>
              <a:t>o</a:t>
            </a:r>
            <a:r>
              <a:rPr lang="it-IT" sz="2000" dirty="0" smtClean="0"/>
              <a:t>pen and </a:t>
            </a:r>
            <a:r>
              <a:rPr lang="it-IT" sz="2000" dirty="0" err="1" smtClean="0"/>
              <a:t>manipulate</a:t>
            </a:r>
            <a:r>
              <a:rPr lang="it-IT" sz="2000" dirty="0" smtClean="0"/>
              <a:t> </a:t>
            </a:r>
            <a:r>
              <a:rPr lang="it-IT" sz="2000" dirty="0" err="1" smtClean="0"/>
              <a:t>processes</a:t>
            </a:r>
            <a:endParaRPr lang="it-IT" sz="2000" dirty="0" smtClean="0"/>
          </a:p>
          <a:p>
            <a:r>
              <a:rPr lang="it-IT" dirty="0" err="1">
                <a:latin typeface="Courier"/>
                <a:cs typeface="Courier"/>
              </a:rPr>
              <a:t>ReadFile</a:t>
            </a:r>
            <a:r>
              <a:rPr lang="it-IT" dirty="0">
                <a:latin typeface="Courier"/>
                <a:cs typeface="Courier"/>
              </a:rPr>
              <a:t>, </a:t>
            </a:r>
            <a:r>
              <a:rPr lang="it-IT" dirty="0" err="1">
                <a:latin typeface="Courier"/>
                <a:cs typeface="Courier"/>
              </a:rPr>
              <a:t>CreateFile</a:t>
            </a:r>
            <a:r>
              <a:rPr lang="it-IT" dirty="0">
                <a:latin typeface="Courier"/>
                <a:cs typeface="Courier"/>
              </a:rPr>
              <a:t>,</a:t>
            </a:r>
            <a:r>
              <a:rPr lang="it-IT" dirty="0">
                <a:cs typeface="Courier"/>
              </a:rPr>
              <a:t> and </a:t>
            </a:r>
            <a:r>
              <a:rPr lang="it-IT" dirty="0" err="1" smtClean="0">
                <a:latin typeface="Courier"/>
                <a:cs typeface="Courier"/>
              </a:rPr>
              <a:t>WriteFil</a:t>
            </a:r>
            <a:r>
              <a:rPr lang="it-IT" dirty="0" err="1" smtClean="0"/>
              <a:t>e</a:t>
            </a:r>
            <a:endParaRPr lang="it-IT" dirty="0" smtClean="0"/>
          </a:p>
          <a:p>
            <a:pPr lvl="1"/>
            <a:r>
              <a:rPr lang="it-IT" sz="2000" dirty="0"/>
              <a:t>o</a:t>
            </a:r>
            <a:r>
              <a:rPr lang="it-IT" sz="2000" dirty="0" smtClean="0"/>
              <a:t>pen and </a:t>
            </a:r>
            <a:r>
              <a:rPr lang="it-IT" sz="2000" dirty="0" err="1" smtClean="0"/>
              <a:t>manipulate</a:t>
            </a:r>
            <a:r>
              <a:rPr lang="it-IT" sz="2000" dirty="0" smtClean="0"/>
              <a:t> </a:t>
            </a:r>
            <a:r>
              <a:rPr lang="it-IT" sz="2000" dirty="0" err="1" smtClean="0"/>
              <a:t>files</a:t>
            </a:r>
            <a:endParaRPr lang="it-IT" sz="2000" dirty="0" smtClean="0"/>
          </a:p>
          <a:p>
            <a:r>
              <a:rPr lang="it-IT" dirty="0" err="1">
                <a:latin typeface="Courier"/>
                <a:cs typeface="Courier"/>
              </a:rPr>
              <a:t>FindFirstFile</a:t>
            </a:r>
            <a:r>
              <a:rPr lang="it-IT" dirty="0"/>
              <a:t> and </a:t>
            </a:r>
            <a:r>
              <a:rPr lang="it-IT" dirty="0" err="1" smtClean="0">
                <a:latin typeface="Courier"/>
                <a:cs typeface="Courier"/>
              </a:rPr>
              <a:t>FindNextFile</a:t>
            </a:r>
            <a:endParaRPr lang="it-IT" dirty="0" smtClean="0">
              <a:latin typeface="Courier"/>
              <a:cs typeface="Courier"/>
            </a:endParaRPr>
          </a:p>
          <a:p>
            <a:pPr lvl="1"/>
            <a:r>
              <a:rPr lang="it-IT" sz="2000" dirty="0" err="1" smtClean="0"/>
              <a:t>search</a:t>
            </a:r>
            <a:r>
              <a:rPr lang="it-IT" sz="2000" dirty="0" smtClean="0"/>
              <a:t> </a:t>
            </a:r>
            <a:r>
              <a:rPr lang="it-IT" sz="2000" dirty="0" err="1"/>
              <a:t>through</a:t>
            </a:r>
            <a:r>
              <a:rPr lang="it-IT" sz="2000" dirty="0"/>
              <a:t> </a:t>
            </a:r>
            <a:r>
              <a:rPr lang="it-IT" sz="2000" dirty="0" err="1" smtClean="0"/>
              <a:t>directories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272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Strings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355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 smtClean="0"/>
              <a:t>Simple tool – find all the strings that are accessible in the file</a:t>
            </a:r>
          </a:p>
          <a:p>
            <a:r>
              <a:rPr lang="en-GB" dirty="0" smtClean="0"/>
              <a:t>Tells you functions that it calls</a:t>
            </a:r>
          </a:p>
          <a:p>
            <a:r>
              <a:rPr lang="en-GB" dirty="0" smtClean="0"/>
              <a:t>Tells you domains that it tries to connect to</a:t>
            </a:r>
          </a:p>
          <a:p>
            <a:r>
              <a:rPr lang="en-GB" dirty="0" smtClean="0"/>
              <a:t>Tells you information that may be displayed in the UI</a:t>
            </a:r>
          </a:p>
          <a:p>
            <a:r>
              <a:rPr lang="en-GB" dirty="0" smtClean="0"/>
              <a:t>Sometimes contains fun messages from the malware authors!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66" y="1947740"/>
            <a:ext cx="3485434" cy="31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Resource Hacker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41947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View the sections inside the application</a:t>
            </a:r>
          </a:p>
          <a:p>
            <a:r>
              <a:rPr lang="en-GB" dirty="0" smtClean="0"/>
              <a:t>View the resources that are associated with it</a:t>
            </a:r>
          </a:p>
          <a:p>
            <a:r>
              <a:rPr lang="en-GB" dirty="0" smtClean="0"/>
              <a:t>Inspect any images, icons, dialogs and other resources inside</a:t>
            </a:r>
          </a:p>
          <a:p>
            <a:r>
              <a:rPr lang="en-GB" dirty="0" smtClean="0"/>
              <a:t>If the application has a GUI, gives you an idea as to what it does! </a:t>
            </a:r>
          </a:p>
          <a:p>
            <a:endParaRPr lang="en-GB" dirty="0"/>
          </a:p>
          <a:p>
            <a:r>
              <a:rPr lang="en-GB" dirty="0" smtClean="0"/>
              <a:t>Does it look </a:t>
            </a:r>
            <a:br>
              <a:rPr lang="en-GB" dirty="0" smtClean="0"/>
            </a:br>
            <a:r>
              <a:rPr lang="en-GB" dirty="0" smtClean="0"/>
              <a:t>legitimate?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3904874"/>
            <a:ext cx="5638800" cy="29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 it suspicious?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229644"/>
            <a:ext cx="575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a lot harder than you might think!</a:t>
            </a:r>
          </a:p>
          <a:p>
            <a:r>
              <a:rPr lang="en-US" dirty="0" smtClean="0"/>
              <a:t>It is actually rather hard to get infected, unless you do something stupid</a:t>
            </a:r>
          </a:p>
          <a:p>
            <a:pPr lvl="1"/>
            <a:r>
              <a:rPr lang="en-US" dirty="0" smtClean="0"/>
              <a:t>Dodgy email attachments</a:t>
            </a:r>
          </a:p>
          <a:p>
            <a:pPr lvl="1"/>
            <a:r>
              <a:rPr lang="en-US" dirty="0" smtClean="0"/>
              <a:t>Not keeping things up to date</a:t>
            </a:r>
          </a:p>
          <a:p>
            <a:pPr lvl="1"/>
            <a:r>
              <a:rPr lang="en-US" dirty="0" smtClean="0"/>
              <a:t>Thinking that Game_Of_Thrones.mp4.exe sounds like a good idea</a:t>
            </a:r>
          </a:p>
          <a:p>
            <a:pPr lvl="1"/>
            <a:r>
              <a:rPr lang="en-US" dirty="0" smtClean="0"/>
              <a:t>Clicking download buttons on websites that aren’t actually download buttons</a:t>
            </a:r>
          </a:p>
          <a:p>
            <a:r>
              <a:rPr lang="en-US" dirty="0" smtClean="0"/>
              <a:t>There are good collections of malware samples out there</a:t>
            </a:r>
          </a:p>
          <a:p>
            <a:pPr lvl="1"/>
            <a:r>
              <a:rPr lang="en-US" dirty="0" smtClean="0">
                <a:hlinkClick r:id="rId2"/>
              </a:rPr>
              <a:t>http://virustotal.com/intelligence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08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Static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So far</a:t>
            </a:r>
          </a:p>
          <a:p>
            <a:pPr lvl="1"/>
            <a:r>
              <a:rPr lang="en-GB" dirty="0" smtClean="0"/>
              <a:t>Whether it looks suspicious, what it could be doing</a:t>
            </a:r>
            <a:endParaRPr lang="en-GB" b="1" dirty="0"/>
          </a:p>
          <a:p>
            <a:r>
              <a:rPr lang="en-GB" b="1" dirty="0" smtClean="0"/>
              <a:t>The next steps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hat it is doing, in what order, and how and when</a:t>
            </a:r>
          </a:p>
          <a:p>
            <a:pPr lvl="1"/>
            <a:endParaRPr lang="en-GB" dirty="0" smtClean="0"/>
          </a:p>
          <a:p>
            <a:r>
              <a:rPr lang="en-GB" b="1" dirty="0" smtClean="0"/>
              <a:t>Taking the malware on the disk in binary form and disassembling it into assembly code</a:t>
            </a:r>
            <a:endParaRPr lang="en-GB" dirty="0"/>
          </a:p>
          <a:p>
            <a:pPr lvl="1"/>
            <a:r>
              <a:rPr lang="en-GB" dirty="0" smtClean="0"/>
              <a:t>We can then explore the assembly code to learn what it is doing</a:t>
            </a:r>
          </a:p>
          <a:p>
            <a:pPr lvl="1"/>
            <a:r>
              <a:rPr lang="en-GB" dirty="0" smtClean="0"/>
              <a:t>All still without running it! </a:t>
            </a:r>
          </a:p>
          <a:p>
            <a:endParaRPr lang="en-GB" dirty="0"/>
          </a:p>
          <a:p>
            <a:r>
              <a:rPr lang="en-GB" dirty="0" smtClean="0"/>
              <a:t>The only real tool for the job: 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52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Analysts Assemble!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Just like with the later examples we looked at, we don’t have the source code here</a:t>
            </a:r>
          </a:p>
          <a:p>
            <a:endParaRPr lang="en-GB" dirty="0"/>
          </a:p>
          <a:p>
            <a:r>
              <a:rPr lang="en-GB" dirty="0" smtClean="0"/>
              <a:t>We have to work with the assembly instructions</a:t>
            </a:r>
          </a:p>
          <a:p>
            <a:pPr lvl="1"/>
            <a:r>
              <a:rPr lang="en-GB" dirty="0" smtClean="0"/>
              <a:t>The “human readable” version of machine code</a:t>
            </a:r>
          </a:p>
          <a:p>
            <a:pPr lvl="1"/>
            <a:r>
              <a:rPr lang="en-GB" dirty="0" smtClean="0"/>
              <a:t>Low level</a:t>
            </a:r>
          </a:p>
          <a:p>
            <a:pPr lvl="2"/>
            <a:r>
              <a:rPr lang="en-GB" dirty="0" smtClean="0"/>
              <a:t>Registers, memory, CPU instructions</a:t>
            </a:r>
          </a:p>
          <a:p>
            <a:pPr lvl="1"/>
            <a:r>
              <a:rPr lang="en-GB" dirty="0" smtClean="0"/>
              <a:t>It’s not easy!</a:t>
            </a:r>
          </a:p>
          <a:p>
            <a:pPr lvl="2"/>
            <a:r>
              <a:rPr lang="en-GB" dirty="0" smtClean="0"/>
              <a:t>But we don’t need to understand everything, just the bits that are most interesting to us</a:t>
            </a:r>
          </a:p>
          <a:p>
            <a:pPr lvl="2"/>
            <a:r>
              <a:rPr lang="en-GB" dirty="0" smtClean="0"/>
              <a:t>Know when to give up!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288" y="50968"/>
            <a:ext cx="1281697" cy="17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11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4371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Graph and Text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43719" cy="4525963"/>
          </a:xfrm>
        </p:spPr>
        <p:txBody>
          <a:bodyPr/>
          <a:lstStyle/>
          <a:p>
            <a:r>
              <a:rPr lang="en-US" dirty="0" smtClean="0"/>
              <a:t>Spacebar</a:t>
            </a:r>
            <a:br>
              <a:rPr lang="en-US" dirty="0" smtClean="0"/>
            </a:br>
            <a:r>
              <a:rPr lang="en-US" dirty="0" smtClean="0"/>
              <a:t>switches</a:t>
            </a:r>
            <a:br>
              <a:rPr lang="en-US" dirty="0" smtClean="0"/>
            </a:br>
            <a:r>
              <a:rPr lang="en-US" dirty="0" smtClean="0"/>
              <a:t>mode</a:t>
            </a:r>
          </a:p>
        </p:txBody>
      </p:sp>
      <p:pic>
        <p:nvPicPr>
          <p:cNvPr id="4" name="Picture 3" descr="Screen Shot 2013-09-15 at 12.5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9" y="274638"/>
            <a:ext cx="4006542" cy="3500300"/>
          </a:xfrm>
          <a:prstGeom prst="rect">
            <a:avLst/>
          </a:prstGeom>
        </p:spPr>
      </p:pic>
      <p:pic>
        <p:nvPicPr>
          <p:cNvPr id="5" name="Picture 4" descr="Screen Shot 2013-09-15 at 12.59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54951"/>
            <a:ext cx="7280150" cy="2373139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26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each function, length, and flags</a:t>
            </a:r>
          </a:p>
          <a:p>
            <a:pPr lvl="1"/>
            <a:r>
              <a:rPr lang="en-US" dirty="0" smtClean="0"/>
              <a:t>L = Library functions</a:t>
            </a:r>
          </a:p>
          <a:p>
            <a:r>
              <a:rPr lang="en-US" dirty="0" smtClean="0"/>
              <a:t>Sortable</a:t>
            </a:r>
          </a:p>
          <a:p>
            <a:pPr lvl="1"/>
            <a:r>
              <a:rPr lang="en-US" dirty="0" smtClean="0"/>
              <a:t>Large functions usually more important</a:t>
            </a:r>
            <a:endParaRPr lang="en-US" dirty="0"/>
          </a:p>
        </p:txBody>
      </p:sp>
      <p:pic>
        <p:nvPicPr>
          <p:cNvPr id="4" name="Picture 3" descr="Screen Shot 2013-09-16 at 12.2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8" y="4109804"/>
            <a:ext cx="8773052" cy="15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address with a name</a:t>
            </a:r>
          </a:p>
          <a:p>
            <a:pPr lvl="1"/>
            <a:r>
              <a:rPr lang="en-US" dirty="0" smtClean="0"/>
              <a:t>Functions, named code, named data, strings</a:t>
            </a:r>
            <a:endParaRPr lang="en-US" dirty="0"/>
          </a:p>
        </p:txBody>
      </p:sp>
      <p:pic>
        <p:nvPicPr>
          <p:cNvPr id="4" name="Picture 3" descr="Screen Shot 2013-09-15 at 1.3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53" y="3826954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6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9-15 at 1.42.2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37524" b="-858"/>
          <a:stretch/>
        </p:blipFill>
        <p:spPr>
          <a:xfrm>
            <a:off x="725847" y="2377440"/>
            <a:ext cx="6793470" cy="347528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25848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Imports &amp; Exports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9-15 at 1.4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90" y="1833563"/>
            <a:ext cx="5651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65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active data structures</a:t>
            </a:r>
          </a:p>
          <a:p>
            <a:pPr lvl="1"/>
            <a:r>
              <a:rPr lang="en-US" dirty="0" smtClean="0"/>
              <a:t>Hover to see yellow pop-up window</a:t>
            </a:r>
            <a:endParaRPr lang="en-US" dirty="0"/>
          </a:p>
        </p:txBody>
      </p:sp>
      <p:pic>
        <p:nvPicPr>
          <p:cNvPr id="4" name="Picture 3" descr="Screen Shot 2013-09-15 at 1.5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1" y="3492482"/>
            <a:ext cx="8686800" cy="29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91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 pushed onto stack</a:t>
            </a:r>
          </a:p>
          <a:p>
            <a:r>
              <a:rPr lang="en-US" dirty="0" smtClean="0"/>
              <a:t>CALL to start function</a:t>
            </a:r>
            <a:endParaRPr lang="en-US" dirty="0"/>
          </a:p>
        </p:txBody>
      </p:sp>
      <p:pic>
        <p:nvPicPr>
          <p:cNvPr id="4" name="Picture 3" descr="Screen Shot 2013-09-15 at 1.5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8960"/>
            <a:ext cx="8289813" cy="29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 to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Press </a:t>
            </a:r>
            <a:r>
              <a:rPr lang="en-US" b="1" dirty="0" smtClean="0"/>
              <a:t>G</a:t>
            </a:r>
          </a:p>
          <a:p>
            <a:r>
              <a:rPr lang="en-US" dirty="0" smtClean="0"/>
              <a:t>Can jump to address or named location </a:t>
            </a:r>
            <a:endParaRPr lang="en-US" dirty="0"/>
          </a:p>
        </p:txBody>
      </p:sp>
      <p:pic>
        <p:nvPicPr>
          <p:cNvPr id="4" name="Picture 3" descr="Screen Shot 2013-09-16 at 10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01" y="3546755"/>
            <a:ext cx="4953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Exploit Kits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There are exploit kits to help deliver malware to unsuspecting visitors of websites</a:t>
            </a:r>
          </a:p>
          <a:p>
            <a:r>
              <a:rPr lang="en-GB" dirty="0" smtClean="0"/>
              <a:t>They bundle together exploits in commonly neglected software that users will have</a:t>
            </a:r>
          </a:p>
          <a:p>
            <a:pPr lvl="1"/>
            <a:r>
              <a:rPr lang="en-GB" dirty="0" err="1" smtClean="0"/>
              <a:t>Javascript</a:t>
            </a:r>
            <a:r>
              <a:rPr lang="en-GB" dirty="0" smtClean="0"/>
              <a:t> in the browser</a:t>
            </a:r>
          </a:p>
          <a:p>
            <a:pPr lvl="1"/>
            <a:r>
              <a:rPr lang="en-GB" dirty="0" smtClean="0"/>
              <a:t>Java (that’s why it’s always updating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Adobe PDFs (they should have just made them dumb!)</a:t>
            </a:r>
          </a:p>
          <a:p>
            <a:pPr lvl="2"/>
            <a:r>
              <a:rPr lang="is-IS" dirty="0" smtClean="0"/>
              <a:t>Who uses the advanced functionality anyway?</a:t>
            </a:r>
          </a:p>
          <a:p>
            <a:r>
              <a:rPr lang="is-IS" dirty="0" smtClean="0"/>
              <a:t>Want to distribute some malware?</a:t>
            </a:r>
          </a:p>
          <a:p>
            <a:pPr lvl="1"/>
            <a:r>
              <a:rPr lang="is-IS" dirty="0" smtClean="0"/>
              <a:t>Get an exploit kit, bundle your malware, get it out</a:t>
            </a:r>
          </a:p>
          <a:p>
            <a:pPr lvl="2"/>
            <a:r>
              <a:rPr lang="is-IS" dirty="0" smtClean="0"/>
              <a:t>If you’re lucky, onto an advertising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821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Many options</a:t>
            </a:r>
          </a:p>
          <a:p>
            <a:r>
              <a:rPr lang="en-US" dirty="0" smtClean="0"/>
              <a:t>Search, Text is handy</a:t>
            </a:r>
          </a:p>
          <a:p>
            <a:endParaRPr lang="en-US" dirty="0"/>
          </a:p>
        </p:txBody>
      </p:sp>
      <p:pic>
        <p:nvPicPr>
          <p:cNvPr id="4" name="Picture 3" descr="Screen Shot 2013-09-16 at 10.50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0995" y="107822"/>
            <a:ext cx="4255805" cy="66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and Argument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IDA Pro identifies a function, names it, and also names the local variables</a:t>
            </a:r>
          </a:p>
          <a:p>
            <a:r>
              <a:rPr lang="en-US" dirty="0" smtClean="0"/>
              <a:t>It's not always correct</a:t>
            </a:r>
            <a:endParaRPr lang="en-US" dirty="0"/>
          </a:p>
        </p:txBody>
      </p:sp>
      <p:pic>
        <p:nvPicPr>
          <p:cNvPr id="4" name="Picture 3" descr="Screen Shot 2013-09-16 at 11.09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14597"/>
            <a:ext cx="8236907" cy="241156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29550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Feel free to have a play already</a:t>
            </a:r>
          </a:p>
          <a:p>
            <a:r>
              <a:rPr lang="en-GB" dirty="0" smtClean="0"/>
              <a:t>You are only looking to see if you can spot anything interesting, you’re not trying to reverse engineer the whole thing</a:t>
            </a:r>
            <a:endParaRPr lang="en-GB" dirty="0"/>
          </a:p>
          <a:p>
            <a:r>
              <a:rPr lang="en-GB" dirty="0" smtClean="0"/>
              <a:t>Look up strings and function calls and see if there is any interesting code around it</a:t>
            </a:r>
            <a:endParaRPr lang="en-GB" dirty="0"/>
          </a:p>
          <a:p>
            <a:r>
              <a:rPr lang="en-GB" dirty="0" smtClean="0"/>
              <a:t>For UPX packed binaries, you’ll need to unpack them first</a:t>
            </a:r>
          </a:p>
          <a:p>
            <a:r>
              <a:rPr lang="en-GB" dirty="0" smtClean="0"/>
              <a:t>Don’t worry about reverse engineering other packed binaries!</a:t>
            </a:r>
          </a:p>
          <a:p>
            <a:r>
              <a:rPr lang="en-GB" b="1" dirty="0" smtClean="0"/>
              <a:t>We will be covering this in more detail in the next tutorial on Thursday at 10:00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3122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the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3134"/>
            <a:ext cx="6506246" cy="266910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 the tools we have covered here today are freely available</a:t>
            </a:r>
          </a:p>
          <a:p>
            <a:r>
              <a:rPr lang="en-GB" dirty="0" smtClean="0"/>
              <a:t>They are also all installed on your Virtual Machine ready and waiting</a:t>
            </a:r>
          </a:p>
          <a:p>
            <a:r>
              <a:rPr lang="en-GB" dirty="0" smtClean="0"/>
              <a:t>You can find them all in the ‘Tools’ folder on the C: drive, or click the Tools shortcut on the desktop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0" y="395736"/>
            <a:ext cx="1117600" cy="374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5" y="4406876"/>
            <a:ext cx="7275429" cy="22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59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Sikorski</a:t>
            </a:r>
            <a:r>
              <a:rPr lang="en-US" dirty="0"/>
              <a:t> and Andrew </a:t>
            </a:r>
            <a:r>
              <a:rPr lang="en-US" dirty="0" err="1" smtClean="0"/>
              <a:t>Honig</a:t>
            </a:r>
            <a:r>
              <a:rPr lang="en-US" dirty="0" smtClean="0"/>
              <a:t>. </a:t>
            </a:r>
            <a:r>
              <a:rPr lang="en-US" b="1" dirty="0" smtClean="0"/>
              <a:t>Practical Malware Analysis</a:t>
            </a:r>
            <a:r>
              <a:rPr lang="en-US" dirty="0" smtClean="0"/>
              <a:t>. </a:t>
            </a:r>
            <a:r>
              <a:rPr lang="en-US" dirty="0"/>
              <a:t>The Hands-On Guide to Dissecting Malicious </a:t>
            </a:r>
            <a:r>
              <a:rPr lang="en-US" dirty="0" smtClean="0"/>
              <a:t>Software. Chapters 4,  5, 7,8, 9</a:t>
            </a:r>
          </a:p>
          <a:p>
            <a:r>
              <a:rPr lang="en-US" b="1" dirty="0" smtClean="0"/>
              <a:t>IDA Pro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www.hex-rays.com</a:t>
            </a:r>
            <a:r>
              <a:rPr lang="en-US" dirty="0"/>
              <a:t>/products/</a:t>
            </a:r>
            <a:r>
              <a:rPr lang="en-US" dirty="0" err="1"/>
              <a:t>ida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b="1" dirty="0" err="1" smtClean="0"/>
              <a:t>OllyDbg</a:t>
            </a:r>
            <a:endParaRPr lang="en-US" b="1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www.ollydbg.de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Lab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Your task this week, starting today</a:t>
            </a:r>
          </a:p>
          <a:p>
            <a:pPr lvl="1"/>
            <a:r>
              <a:rPr lang="en-GB" dirty="0" smtClean="0"/>
              <a:t>Download the Virtual Machine and get started</a:t>
            </a:r>
          </a:p>
          <a:p>
            <a:pPr lvl="1"/>
            <a:r>
              <a:rPr lang="en-GB" dirty="0" smtClean="0"/>
              <a:t>Look at the 10 samples using the tools we have discussed</a:t>
            </a:r>
          </a:p>
          <a:p>
            <a:pPr lvl="1"/>
            <a:r>
              <a:rPr lang="en-GB" dirty="0" smtClean="0"/>
              <a:t>For each sample, determine if they appear suspicious or legitimate</a:t>
            </a:r>
          </a:p>
          <a:p>
            <a:pPr lvl="1"/>
            <a:r>
              <a:rPr lang="en-GB" dirty="0" smtClean="0"/>
              <a:t>Consider every aspect you are able to</a:t>
            </a:r>
          </a:p>
          <a:p>
            <a:pPr lvl="1"/>
            <a:r>
              <a:rPr lang="en-GB" dirty="0" smtClean="0"/>
              <a:t>Where possible, use IDA to see if there is anything interesting you are able to determine about how the malware works</a:t>
            </a:r>
          </a:p>
          <a:p>
            <a:pPr lvl="1"/>
            <a:r>
              <a:rPr lang="en-GB" dirty="0" smtClean="0"/>
              <a:t>Write down your method and your justifications for each sample</a:t>
            </a:r>
          </a:p>
          <a:p>
            <a:endParaRPr lang="en-GB" dirty="0"/>
          </a:p>
          <a:p>
            <a:r>
              <a:rPr lang="en-GB" dirty="0"/>
              <a:t>Read the full specification on the notes </a:t>
            </a:r>
            <a:r>
              <a:rPr lang="en-GB" dirty="0" smtClean="0"/>
              <a:t>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92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Is it suspicious?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</a:t>
            </a:r>
            <a:r>
              <a:rPr lang="en-GB" dirty="0" smtClean="0"/>
              <a:t>do we look at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Imports</a:t>
            </a:r>
          </a:p>
          <a:p>
            <a:r>
              <a:rPr lang="en-GB" dirty="0" smtClean="0"/>
              <a:t>Icons</a:t>
            </a:r>
          </a:p>
          <a:p>
            <a:r>
              <a:rPr lang="en-GB" dirty="0" smtClean="0"/>
              <a:t>Strings</a:t>
            </a:r>
          </a:p>
          <a:p>
            <a:r>
              <a:rPr lang="en-GB" dirty="0" smtClean="0"/>
              <a:t>Advanced static analysis</a:t>
            </a:r>
          </a:p>
          <a:p>
            <a:r>
              <a:rPr lang="en-GB" dirty="0" smtClean="0"/>
              <a:t>Sections</a:t>
            </a:r>
          </a:p>
          <a:p>
            <a:r>
              <a:rPr lang="en-GB" dirty="0" smtClean="0"/>
              <a:t>Dialogs</a:t>
            </a:r>
          </a:p>
          <a:p>
            <a:r>
              <a:rPr lang="en-GB" dirty="0" smtClean="0"/>
              <a:t>Size</a:t>
            </a:r>
          </a:p>
          <a:p>
            <a:r>
              <a:rPr lang="en-GB" dirty="0" smtClean="0"/>
              <a:t>Name</a:t>
            </a:r>
          </a:p>
          <a:p>
            <a:r>
              <a:rPr lang="en-GB" dirty="0" smtClean="0"/>
              <a:t>Version</a:t>
            </a:r>
          </a:p>
          <a:p>
            <a:r>
              <a:rPr lang="en-GB" dirty="0" smtClean="0"/>
              <a:t>Digital Signatures</a:t>
            </a:r>
          </a:p>
          <a:p>
            <a:r>
              <a:rPr lang="en-GB" dirty="0" smtClean="0"/>
              <a:t>MD5</a:t>
            </a:r>
          </a:p>
          <a:p>
            <a:r>
              <a:rPr lang="en-GB" dirty="0" smtClean="0"/>
              <a:t>The assembly code itself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596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Task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Write a report covering what you have done</a:t>
            </a:r>
          </a:p>
          <a:p>
            <a:endParaRPr lang="en-GB" b="1" dirty="0"/>
          </a:p>
          <a:p>
            <a:r>
              <a:rPr lang="en-GB" dirty="0" smtClean="0"/>
              <a:t>For each sample</a:t>
            </a:r>
          </a:p>
          <a:p>
            <a:pPr lvl="1"/>
            <a:r>
              <a:rPr lang="en-GB" dirty="0" smtClean="0"/>
              <a:t>1) Write what static analysis you did and what you found</a:t>
            </a:r>
          </a:p>
          <a:p>
            <a:pPr lvl="1"/>
            <a:r>
              <a:rPr lang="en-GB" dirty="0" smtClean="0"/>
              <a:t>2) Write what reverse engineering you did and what you found</a:t>
            </a:r>
          </a:p>
          <a:p>
            <a:pPr lvl="1"/>
            <a:r>
              <a:rPr lang="en-GB" dirty="0" smtClean="0"/>
              <a:t>3) Write what dynamic analysis you did and what you found</a:t>
            </a:r>
          </a:p>
          <a:p>
            <a:pPr lvl="1"/>
            <a:r>
              <a:rPr lang="en-GB" dirty="0" smtClean="0"/>
              <a:t>4) Produce a summary table of all 10 vulnerabilities with your conclusions and what you found</a:t>
            </a:r>
          </a:p>
          <a:p>
            <a:endParaRPr lang="en-GB" b="1" dirty="0"/>
          </a:p>
          <a:p>
            <a:r>
              <a:rPr lang="en-GB" b="1" dirty="0" smtClean="0"/>
              <a:t>Note: Your final report must be a zip containing an HTML file and all the associated images </a:t>
            </a:r>
            <a:r>
              <a:rPr lang="en-GB" dirty="0" smtClean="0"/>
              <a:t>(you can export this from Word)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8722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Exploit Kits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Maybe I’d better press Yes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Or uninstall...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2347913"/>
            <a:ext cx="38195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honeypot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2226469"/>
            <a:ext cx="6013357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Grab a domain name</a:t>
            </a:r>
          </a:p>
          <a:p>
            <a:r>
              <a:rPr lang="en-US" dirty="0" smtClean="0"/>
              <a:t>Use various emails at that domain name on various places and paste it in various public places</a:t>
            </a:r>
          </a:p>
          <a:p>
            <a:r>
              <a:rPr lang="en-US" dirty="0" smtClean="0"/>
              <a:t>Set up a mail server (I used </a:t>
            </a:r>
            <a:r>
              <a:rPr lang="en-US" dirty="0" err="1" smtClean="0"/>
              <a:t>sendmail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up all incoming email addresses to be piped to a script</a:t>
            </a:r>
          </a:p>
          <a:p>
            <a:r>
              <a:rPr lang="en-US" dirty="0" smtClean="0"/>
              <a:t>I wrote a simple script that processes any incoming email</a:t>
            </a:r>
          </a:p>
          <a:p>
            <a:pPr lvl="1"/>
            <a:r>
              <a:rPr lang="en-US" dirty="0" smtClean="0"/>
              <a:t>It then grabs any received attachments, extracts them if they’re compressed, and collects them into a folder</a:t>
            </a:r>
          </a:p>
          <a:p>
            <a:r>
              <a:rPr lang="en-US" dirty="0" smtClean="0"/>
              <a:t>Now you’ve got a folder of fresh malware!</a:t>
            </a:r>
          </a:p>
        </p:txBody>
      </p:sp>
    </p:spTree>
    <p:extLst>
      <p:ext uri="{BB962C8B-B14F-4D97-AF65-F5344CB8AC3E}">
        <p14:creationId xmlns:p14="http://schemas.microsoft.com/office/powerpoint/2010/main" val="115350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Mass</a:t>
            </a:r>
          </a:p>
          <a:p>
            <a:pPr lvl="1"/>
            <a:r>
              <a:rPr lang="en-US" dirty="0" smtClean="0"/>
              <a:t>Specific (e.g. </a:t>
            </a:r>
            <a:r>
              <a:rPr lang="en-US" dirty="0" err="1" smtClean="0"/>
              <a:t>Stuxnet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Forms</a:t>
            </a:r>
          </a:p>
          <a:p>
            <a:pPr lvl="1"/>
            <a:r>
              <a:rPr lang="en-US" dirty="0" smtClean="0"/>
              <a:t>Trojan Horse: Beware of Greeks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Virus: Spreading by host file</a:t>
            </a:r>
          </a:p>
          <a:p>
            <a:pPr lvl="1"/>
            <a:r>
              <a:rPr lang="en-US" dirty="0" smtClean="0"/>
              <a:t>Worm: Spreading by vulnerability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77" y="4027954"/>
            <a:ext cx="1698236" cy="15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7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2933</Words>
  <Application>Microsoft Macintosh PowerPoint</Application>
  <PresentationFormat>On-screen Show (4:3)</PresentationFormat>
  <Paragraphs>516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Calibri</vt:lpstr>
      <vt:lpstr>Calibri Light</vt:lpstr>
      <vt:lpstr>Courier</vt:lpstr>
      <vt:lpstr>Arial</vt:lpstr>
      <vt:lpstr>Office Theme</vt:lpstr>
      <vt:lpstr>Malware</vt:lpstr>
      <vt:lpstr>Last Time</vt:lpstr>
      <vt:lpstr>What’s coming up</vt:lpstr>
      <vt:lpstr>Preparing you for your lab</vt:lpstr>
      <vt:lpstr>Getting malware</vt:lpstr>
      <vt:lpstr>Exploit Kits</vt:lpstr>
      <vt:lpstr>Exploit Kits</vt:lpstr>
      <vt:lpstr>My honeypot</vt:lpstr>
      <vt:lpstr>Types of malware</vt:lpstr>
      <vt:lpstr>Types of malware</vt:lpstr>
      <vt:lpstr>Types of malware</vt:lpstr>
      <vt:lpstr>Information Stealing</vt:lpstr>
      <vt:lpstr>Remote Access</vt:lpstr>
      <vt:lpstr>Remote Access</vt:lpstr>
      <vt:lpstr>Ransomware</vt:lpstr>
      <vt:lpstr>Ransomware</vt:lpstr>
      <vt:lpstr>Ransomware</vt:lpstr>
      <vt:lpstr>Ransomware</vt:lpstr>
      <vt:lpstr>Scareware</vt:lpstr>
      <vt:lpstr>Scareware</vt:lpstr>
      <vt:lpstr>Rootkit</vt:lpstr>
      <vt:lpstr>Downloaders and Launchers</vt:lpstr>
      <vt:lpstr>Malware is all over the place</vt:lpstr>
      <vt:lpstr>On Windows</vt:lpstr>
      <vt:lpstr>On Windows</vt:lpstr>
      <vt:lpstr>On Windows</vt:lpstr>
      <vt:lpstr>Linking Information</vt:lpstr>
      <vt:lpstr>Common Techniques</vt:lpstr>
      <vt:lpstr>Persistence</vt:lpstr>
      <vt:lpstr>Persistence</vt:lpstr>
      <vt:lpstr>Stealth</vt:lpstr>
      <vt:lpstr>Packing and Obfuscation</vt:lpstr>
      <vt:lpstr>Malware Analysis</vt:lpstr>
      <vt:lpstr>Anti-analysis</vt:lpstr>
      <vt:lpstr>Basic Static Analysis</vt:lpstr>
      <vt:lpstr>Signature and Structure:  Detect it Easy</vt:lpstr>
      <vt:lpstr>Examining the PE File</vt:lpstr>
      <vt:lpstr>PE File Structure</vt:lpstr>
      <vt:lpstr>PE File Header</vt:lpstr>
      <vt:lpstr>Packing and Obfuscation</vt:lpstr>
      <vt:lpstr>If it is packed…</vt:lpstr>
      <vt:lpstr>Sections and Metadata PEStudio</vt:lpstr>
      <vt:lpstr>Metadata and Certification</vt:lpstr>
      <vt:lpstr>Imports and Exports: Dependency Walker</vt:lpstr>
      <vt:lpstr>Common DLLs</vt:lpstr>
      <vt:lpstr>Examples of Imported functions</vt:lpstr>
      <vt:lpstr>Strings</vt:lpstr>
      <vt:lpstr>Resources Resource Hacker</vt:lpstr>
      <vt:lpstr>Is it suspicious?</vt:lpstr>
      <vt:lpstr>Advanced Static Analysis</vt:lpstr>
      <vt:lpstr>Analysts Assemble!</vt:lpstr>
      <vt:lpstr>Graph and Text Mode</vt:lpstr>
      <vt:lpstr>Functions</vt:lpstr>
      <vt:lpstr>Names Window</vt:lpstr>
      <vt:lpstr>Strings</vt:lpstr>
      <vt:lpstr>Imports &amp; Exports</vt:lpstr>
      <vt:lpstr>Structures</vt:lpstr>
      <vt:lpstr>Function Call</vt:lpstr>
      <vt:lpstr>Jump to Location</vt:lpstr>
      <vt:lpstr>Searching</vt:lpstr>
      <vt:lpstr>Function and Argument Recognition</vt:lpstr>
      <vt:lpstr>Advanced Analysis</vt:lpstr>
      <vt:lpstr>All the Tools</vt:lpstr>
      <vt:lpstr>Reading Materials</vt:lpstr>
      <vt:lpstr>This Lab</vt:lpstr>
      <vt:lpstr>Is it suspicious?  What do we look at…</vt:lpstr>
      <vt:lpstr>Your Task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</dc:title>
  <dc:creator>Microsoft Office User</dc:creator>
  <cp:lastModifiedBy>Microsoft Office User</cp:lastModifiedBy>
  <cp:revision>10</cp:revision>
  <dcterms:created xsi:type="dcterms:W3CDTF">2016-12-06T07:05:32Z</dcterms:created>
  <dcterms:modified xsi:type="dcterms:W3CDTF">2016-12-06T14:49:28Z</dcterms:modified>
</cp:coreProperties>
</file>